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8"/>
  </p:notesMasterIdLst>
  <p:sldIdLst>
    <p:sldId id="256" r:id="rId5"/>
    <p:sldId id="335" r:id="rId6"/>
    <p:sldId id="341" r:id="rId7"/>
    <p:sldId id="316" r:id="rId8"/>
    <p:sldId id="318" r:id="rId9"/>
    <p:sldId id="308" r:id="rId10"/>
    <p:sldId id="311" r:id="rId11"/>
    <p:sldId id="312" r:id="rId12"/>
    <p:sldId id="336" r:id="rId13"/>
    <p:sldId id="339" r:id="rId14"/>
    <p:sldId id="334" r:id="rId15"/>
    <p:sldId id="342" r:id="rId16"/>
    <p:sldId id="32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2CE"/>
    <a:srgbClr val="47D1BA"/>
    <a:srgbClr val="0F6B61"/>
    <a:srgbClr val="CC9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–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5758FB7-9AC5-4552-8A53-C91805E547FA}" styleName="Themed Style 1 –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–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Medium Style 1 –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65" autoAdjust="0"/>
    <p:restoredTop sz="94680"/>
  </p:normalViewPr>
  <p:slideViewPr>
    <p:cSldViewPr snapToGrid="0">
      <p:cViewPr varScale="1">
        <p:scale>
          <a:sx n="59" d="100"/>
          <a:sy n="59" d="100"/>
        </p:scale>
        <p:origin x="888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804D95-B157-1146-842D-9361530D14CC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856578-BF11-9F4D-A837-E435DD4B8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558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lothing, human face, person, smile&#10;&#10;Description automatically generated">
            <a:extLst>
              <a:ext uri="{FF2B5EF4-FFF2-40B4-BE49-F238E27FC236}">
                <a16:creationId xmlns:a16="http://schemas.microsoft.com/office/drawing/2014/main" id="{15FC90AE-88BB-6562-8F51-203C1521AE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0728E2-B757-CACE-05FF-2C02678DF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7823" y="1264204"/>
            <a:ext cx="5740073" cy="4510632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B80532-CE20-9E0A-7D5A-0F0045FA48A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3367" y="92311"/>
            <a:ext cx="3240030" cy="1080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095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6412D-53F8-E0AF-1302-C1F470C09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977" y="365125"/>
            <a:ext cx="1041841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B85956-3986-5D52-5AD3-9159967046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6978" y="1681163"/>
            <a:ext cx="506059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47D1B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C930A0-A446-8934-83B0-4211CE9DDE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36978" y="2718651"/>
            <a:ext cx="5060597" cy="34710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073EB0-202F-9534-7FA6-4360AF3028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99948" y="1681163"/>
            <a:ext cx="4855439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47D1B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24C7C7-9972-861A-4FE3-88F8319EF8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99948" y="2718651"/>
            <a:ext cx="4855439" cy="34710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BD02DD-D141-31DC-5F08-399C5421C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B928F-9529-4741-8D68-C934E21C6887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4A02C5-BABC-E8B6-0ACD-ED244D3AA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D985BB-EA85-CB44-EC72-A8AA5E0EC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C1DFF-60A0-0E45-8672-CB76E4BE2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522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B449D-27B1-7F72-FF02-A3C9C61F9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978" y="365125"/>
            <a:ext cx="1041682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4DAF6E-A6CE-8E1F-7712-50736750E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B928F-9529-4741-8D68-C934E21C6887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1DE5B0-5C76-4FF0-0647-75F166307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5343FB-AF03-CE0F-4C9E-D1D429F42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C1DFF-60A0-0E45-8672-CB76E4BE2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2520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BA6CF-5E58-6404-777E-F8DE33A12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978" y="982436"/>
            <a:ext cx="3835047" cy="2198914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6BFE4B-4FC6-24FC-D2CB-DF6C98DC8A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342920-6755-600A-0F2C-89E0FAAD5A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6978" y="3429000"/>
            <a:ext cx="3835047" cy="24399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DF59F3EA-C330-11A2-E96A-A3F9BF086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B928F-9529-4741-8D68-C934E21C6887}" type="datetimeFigureOut">
              <a:rPr lang="en-US" smtClean="0"/>
              <a:pPr/>
              <a:t>6/24/2025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7C655C01-DD29-3A49-E82D-96BC7F2A2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4F96336-44F2-8FB2-E7AB-AEBC1F2EB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C1DFF-60A0-0E45-8672-CB76E4BE2A7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86E6542-230E-9BBB-B288-0C87E5E8F5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09688" y="6356350"/>
            <a:ext cx="46037" cy="460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05552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3FDFF-4146-8CD5-3C87-D19BE64B7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978" y="987424"/>
            <a:ext cx="3835047" cy="2172543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3B195D-8CE5-F0E2-0FF4-12F3781025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868988" y="1673224"/>
            <a:ext cx="4831645" cy="37264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3C38BC-3C86-7AA4-43B8-024C9E2235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6978" y="3429000"/>
            <a:ext cx="3835047" cy="24399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63AB55-097B-2831-B03E-C01860C67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B928F-9529-4741-8D68-C934E21C6887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6DABBC-9BEF-DB93-4AB1-355364F8F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249394-3E59-F90E-978C-40DC1CBC7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C1DFF-60A0-0E45-8672-CB76E4BE2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7056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F61448-670D-3DB7-2A72-BD218D052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B928F-9529-4741-8D68-C934E21C6887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1A21C0-9EEF-5C5C-C944-5F63E5C63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BDC09B-0830-B547-5BE5-E894DB13F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C1DFF-60A0-0E45-8672-CB76E4BE2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87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ect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A9A763A-ADAD-5100-EF3E-1BC603504B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35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0728E2-B757-CACE-05FF-2C02678DF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8848" y="2074277"/>
            <a:ext cx="7456349" cy="2681830"/>
          </a:xfrm>
        </p:spPr>
        <p:txBody>
          <a:bodyPr>
            <a:normAutofit/>
          </a:bodyPr>
          <a:lstStyle>
            <a:lvl1pPr algn="ctr">
              <a:lnSpc>
                <a:spcPct val="11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329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ectio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A9A763A-ADAD-5100-EF3E-1BC603504B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35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0728E2-B757-CACE-05FF-2C02678DF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8848" y="2074277"/>
            <a:ext cx="7456349" cy="2681830"/>
          </a:xfrm>
        </p:spPr>
        <p:txBody>
          <a:bodyPr>
            <a:normAutofit/>
          </a:bodyPr>
          <a:lstStyle>
            <a:lvl1pPr algn="ctr">
              <a:lnSpc>
                <a:spcPct val="110000"/>
              </a:lnSpc>
              <a:defRPr sz="5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348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ectio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A9A763A-ADAD-5100-EF3E-1BC603504B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0728E2-B757-CACE-05FF-2C02678DF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8848" y="2074277"/>
            <a:ext cx="7456349" cy="2681830"/>
          </a:xfrm>
        </p:spPr>
        <p:txBody>
          <a:bodyPr>
            <a:normAutofit/>
          </a:bodyPr>
          <a:lstStyle>
            <a:lvl1pPr algn="ctr">
              <a:lnSpc>
                <a:spcPct val="110000"/>
              </a:lnSpc>
              <a:defRPr sz="540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419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ection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A9A763A-ADAD-5100-EF3E-1BC603504B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35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0728E2-B757-CACE-05FF-2C02678DF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8848" y="2074277"/>
            <a:ext cx="7456349" cy="2681830"/>
          </a:xfrm>
        </p:spPr>
        <p:txBody>
          <a:bodyPr>
            <a:normAutofit/>
          </a:bodyPr>
          <a:lstStyle>
            <a:lvl1pPr algn="ctr">
              <a:lnSpc>
                <a:spcPct val="110000"/>
              </a:lnSpc>
              <a:defRPr sz="5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818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ection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A9A763A-ADAD-5100-EF3E-1BC603504B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35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0728E2-B757-CACE-05FF-2C02678DF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8848" y="2074277"/>
            <a:ext cx="7456349" cy="2681830"/>
          </a:xfrm>
        </p:spPr>
        <p:txBody>
          <a:bodyPr>
            <a:normAutofit/>
          </a:bodyPr>
          <a:lstStyle>
            <a:lvl1pPr algn="ctr">
              <a:lnSpc>
                <a:spcPct val="110000"/>
              </a:lnSpc>
              <a:defRPr sz="5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527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ection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A9A763A-ADAD-5100-EF3E-1BC603504B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35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0728E2-B757-CACE-05FF-2C02678DF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8848" y="2074277"/>
            <a:ext cx="7456349" cy="2681830"/>
          </a:xfrm>
        </p:spPr>
        <p:txBody>
          <a:bodyPr>
            <a:normAutofit/>
          </a:bodyPr>
          <a:lstStyle>
            <a:lvl1pPr algn="ctr">
              <a:lnSpc>
                <a:spcPct val="110000"/>
              </a:lnSpc>
              <a:defRPr sz="5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995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45995-54D3-DDFE-21DF-86D9C9FEE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978" y="703285"/>
            <a:ext cx="10410472" cy="2015367"/>
          </a:xfrm>
        </p:spPr>
        <p:txBody>
          <a:bodyPr anchor="t" anchorCtr="0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9E5D0A-7541-AB3A-7D84-B5ED8F5D76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6978" y="3429000"/>
            <a:ext cx="10410472" cy="2309013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2000">
                <a:solidFill>
                  <a:srgbClr val="0072CE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A252ED-F918-709F-364D-EF7A825FC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B928F-9529-4741-8D68-C934E21C6887}" type="datetimeFigureOut">
              <a:rPr lang="en-US" smtClean="0"/>
              <a:t>6/24/2025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6568F5-97A0-C8A1-5AD7-B6FA54D00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DB5580-4CF0-E22E-9532-02B6CBC89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C1DFF-60A0-0E45-8672-CB76E4BE2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5134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1DED8-4D4F-EFED-613A-F59C47920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978" y="365125"/>
            <a:ext cx="1041682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6782A5-1A86-937D-22E5-C3571C8BCC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36978" y="1825625"/>
            <a:ext cx="508282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7EF7FE-06D2-883E-5876-1F8132E7A6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0978" y="1825625"/>
            <a:ext cx="508282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B405CF-2D37-8B88-F360-0D7B4691B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B928F-9529-4741-8D68-C934E21C6887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85B0C1-1746-696D-8E4C-C0354C041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CA69A7-0EC1-8AC4-AD38-1F7C596DA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C1DFF-60A0-0E45-8672-CB76E4BE2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617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49E6C9-767E-87D0-9B16-55CEE3C94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2050" y="365125"/>
            <a:ext cx="101917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0D1C9C-1361-1715-3A0C-E9140AAD67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2050" y="1825625"/>
            <a:ext cx="101917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674DCC-90D5-4A4B-4014-ACE5C30119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13225" y="6356350"/>
            <a:ext cx="1397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72CE"/>
                </a:solidFill>
                <a:latin typeface="DM Sans" pitchFamily="2" charset="77"/>
              </a:defRPr>
            </a:lvl1pPr>
          </a:lstStyle>
          <a:p>
            <a:fld id="{8F3B928F-9529-4741-8D68-C934E21C6887}" type="datetimeFigureOut">
              <a:rPr lang="en-US" smtClean="0"/>
              <a:pPr/>
              <a:t>6/24/2025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28E93E-FE88-318F-67C2-DF02FAAA07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34756" y="6356350"/>
            <a:ext cx="48316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72CE"/>
                </a:solidFill>
                <a:latin typeface="DM Sans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21C1C-DDA7-3DC8-CBA9-AF2BBBF490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73644" y="6356350"/>
            <a:ext cx="680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72CE"/>
                </a:solidFill>
                <a:latin typeface="DM Sans" pitchFamily="2" charset="77"/>
              </a:defRPr>
            </a:lvl1pPr>
          </a:lstStyle>
          <a:p>
            <a:fld id="{E69C1DFF-60A0-0E45-8672-CB76E4BE2A7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30237CE-15B1-235E-B71B-08472B99786D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62235" y="6208187"/>
            <a:ext cx="1708129" cy="56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974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0" r:id="rId2"/>
    <p:sldLayoutId id="2147483661" r:id="rId3"/>
    <p:sldLayoutId id="2147483665" r:id="rId4"/>
    <p:sldLayoutId id="2147483662" r:id="rId5"/>
    <p:sldLayoutId id="2147483666" r:id="rId6"/>
    <p:sldLayoutId id="2147483667" r:id="rId7"/>
    <p:sldLayoutId id="2147483651" r:id="rId8"/>
    <p:sldLayoutId id="2147483652" r:id="rId9"/>
    <p:sldLayoutId id="2147483653" r:id="rId10"/>
    <p:sldLayoutId id="2147483654" r:id="rId11"/>
    <p:sldLayoutId id="2147483656" r:id="rId12"/>
    <p:sldLayoutId id="2147483657" r:id="rId13"/>
    <p:sldLayoutId id="2147483655" r:id="rId14"/>
  </p:sldLayoutIdLst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4400" b="0" i="0" kern="1200">
          <a:solidFill>
            <a:srgbClr val="0072CE"/>
          </a:solidFill>
          <a:latin typeface="Mokoko Medium" panose="02060503020203020204" pitchFamily="18" charset="77"/>
          <a:ea typeface="+mj-ea"/>
          <a:cs typeface="Mokoko Medium" panose="02060503020203020204" pitchFamily="18" charset="77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Clr>
          <a:srgbClr val="FF6E3B"/>
        </a:buClr>
        <a:buSzPct val="80000"/>
        <a:buFont typeface="Wingdings" pitchFamily="2" charset="2"/>
        <a:buChar char="§"/>
        <a:defRPr sz="2400" kern="1200">
          <a:solidFill>
            <a:srgbClr val="0072CE"/>
          </a:solidFill>
          <a:latin typeface="DM Sans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30000"/>
        </a:lnSpc>
        <a:spcBef>
          <a:spcPts val="500"/>
        </a:spcBef>
        <a:buClr>
          <a:srgbClr val="FF6E3B"/>
        </a:buClr>
        <a:buSzPct val="80000"/>
        <a:buFont typeface="Wingdings" pitchFamily="2" charset="2"/>
        <a:buChar char="§"/>
        <a:defRPr sz="2000" kern="1200">
          <a:solidFill>
            <a:srgbClr val="0072CE"/>
          </a:solidFill>
          <a:latin typeface="DM Sans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30000"/>
        </a:lnSpc>
        <a:spcBef>
          <a:spcPts val="500"/>
        </a:spcBef>
        <a:buClr>
          <a:srgbClr val="FF6E3B"/>
        </a:buClr>
        <a:buSzPct val="80000"/>
        <a:buFont typeface="Wingdings" pitchFamily="2" charset="2"/>
        <a:buChar char="§"/>
        <a:defRPr sz="1800" kern="1200">
          <a:solidFill>
            <a:srgbClr val="0072CE"/>
          </a:solidFill>
          <a:latin typeface="DM Sans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30000"/>
        </a:lnSpc>
        <a:spcBef>
          <a:spcPts val="500"/>
        </a:spcBef>
        <a:buClr>
          <a:srgbClr val="FF6E3B"/>
        </a:buClr>
        <a:buSzPct val="80000"/>
        <a:buFont typeface="Wingdings" pitchFamily="2" charset="2"/>
        <a:buChar char="§"/>
        <a:defRPr sz="1600" kern="1200">
          <a:solidFill>
            <a:srgbClr val="0072CE"/>
          </a:solidFill>
          <a:latin typeface="DM Sans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30000"/>
        </a:lnSpc>
        <a:spcBef>
          <a:spcPts val="500"/>
        </a:spcBef>
        <a:buClr>
          <a:srgbClr val="FF6E3B"/>
        </a:buClr>
        <a:buSzPct val="80000"/>
        <a:buFont typeface="Wingdings" pitchFamily="2" charset="2"/>
        <a:buChar char="§"/>
        <a:defRPr sz="1600" kern="1200">
          <a:solidFill>
            <a:srgbClr val="0072CE"/>
          </a:solidFill>
          <a:latin typeface="DM Sans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www.nhs.uk/nhs-services/pharmacies/find-a-pharmacy-that-offers-free-blood-pressure-checks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hwetraininghub.org.uk/roles/community-pharmacist/community-pharmacy-resources" TargetMode="External"/><Relationship Id="rId3" Type="http://schemas.openxmlformats.org/officeDocument/2006/relationships/hyperlink" Target="https://www.hwetraininghub.org.uk/roles/community-pharmacist/nhs-community-pharmacy-blood-pressure-check-service" TargetMode="External"/><Relationship Id="rId7" Type="http://schemas.openxmlformats.org/officeDocument/2006/relationships/hyperlink" Target="https://cpe.org.uk/national-pharmacy-services/advanced-services/pharmacy-first-service/pharmacy-first-information-for-gps/" TargetMode="External"/><Relationship Id="rId12" Type="http://schemas.openxmlformats.org/officeDocument/2006/relationships/hyperlink" Target="https://www.youtube.com/watch?v=NJqqT3YWAZU" TargetMode="External"/><Relationship Id="rId2" Type="http://schemas.openxmlformats.org/officeDocument/2006/relationships/hyperlink" Target="https://cpe.org.uk/briefings/the-community-pharmacy-hypertension-case-finding-service-a-briefing-for-general-practice-teams/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england.nhs.uk/long-read/pharmacy-contraception-service-growing-peoples-confidence-in-local-nhs-care/" TargetMode="External"/><Relationship Id="rId11" Type="http://schemas.openxmlformats.org/officeDocument/2006/relationships/hyperlink" Target="https://support.ardens.org.uk/support/solutions/articles/31000172390-pharmacy-first-service-previously-cpcs-" TargetMode="External"/><Relationship Id="rId5" Type="http://schemas.openxmlformats.org/officeDocument/2006/relationships/hyperlink" Target="https://www.hwetraininghub.org.uk/roles/community-pharmacist/pharmacy-contraception-service-pcs" TargetMode="External"/><Relationship Id="rId10" Type="http://schemas.openxmlformats.org/officeDocument/2006/relationships/hyperlink" Target="https://www.hwetraininghub.org.uk/storage/Pharmacy-First_A-Summary-for-General-Practice-Teams.pdf" TargetMode="External"/><Relationship Id="rId4" Type="http://schemas.openxmlformats.org/officeDocument/2006/relationships/hyperlink" Target="https://cpe.org.uk/wp-content/uploads/2023/11/CPE-Briefing-034.23-Briefing-for-GP-teams-and-staff-at-sexual-health-clinics-on-the-Pharmacy-Contraception-Service.pdf" TargetMode="External"/><Relationship Id="rId9" Type="http://schemas.openxmlformats.org/officeDocument/2006/relationships/hyperlink" Target="https://www.hweclinicalguidance.nhs.uk/all-clinical-areas-documents/download?cid=3063&amp;checksum=1bd4b29a8e0afccd9923fe29cecb4b29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maps/d/viewer?mid=1K5XPnXSgoyVpB6XuMUAmgFsuzvS82G0&amp;ll=51.829041160376676%2C-0.15250580000000014&amp;z=10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hr2ArUSeWPQ" TargetMode="External"/><Relationship Id="rId2" Type="http://schemas.openxmlformats.org/officeDocument/2006/relationships/slideLayout" Target="../slideLayouts/slideLayout11.xml"/><Relationship Id="rId1" Type="http://schemas.openxmlformats.org/officeDocument/2006/relationships/video" Target="https://www.youtube.com/embed/hr2ArUSeWPQ?feature=oembed" TargetMode="Externa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11.xml"/><Relationship Id="rId1" Type="http://schemas.openxmlformats.org/officeDocument/2006/relationships/video" Target="https://www.youtube.com/embed/xgAQOjWKjJM?feature=oembed" TargetMode="External"/><Relationship Id="rId4" Type="http://schemas.openxmlformats.org/officeDocument/2006/relationships/hyperlink" Target="https://youtu.be/xgAQOjWKjJM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www.nhs.uk/nhs-services/pharmacies/find-a-pharmacy-offering-contraceptive-pill-without-prescription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916BF77-5A3C-2190-2656-82184F3DC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773" y="2341154"/>
            <a:ext cx="6462445" cy="2175691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5600" b="1" dirty="0">
                <a:solidFill>
                  <a:srgbClr val="0072CE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</a:rPr>
              <a:t>Supporting GP Practices</a:t>
            </a:r>
            <a:br>
              <a:rPr lang="en-GB" sz="5600" b="1" dirty="0">
                <a:solidFill>
                  <a:srgbClr val="0072CE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</a:rPr>
            </a:br>
            <a:r>
              <a:rPr lang="en-GB" sz="4000" dirty="0">
                <a:solidFill>
                  <a:srgbClr val="0072CE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</a:rPr>
              <a:t>Community Pharmacy Services </a:t>
            </a:r>
            <a:endParaRPr lang="en-US" sz="4000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3069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ABB802-D57D-B2A6-04B9-0207877E8A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5A068B9-3638-7CF8-D4F0-B30674E416C5}"/>
              </a:ext>
            </a:extLst>
          </p:cNvPr>
          <p:cNvSpPr txBox="1"/>
          <p:nvPr/>
        </p:nvSpPr>
        <p:spPr>
          <a:xfrm>
            <a:off x="661352" y="447927"/>
            <a:ext cx="10869296" cy="629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GB" sz="3200" b="1" dirty="0">
                <a:solidFill>
                  <a:srgbClr val="0072CE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</a:rPr>
              <a:t>Hypertension Case-Finding Service</a:t>
            </a:r>
            <a:endParaRPr lang="en-GB" sz="3200" b="1" dirty="0">
              <a:solidFill>
                <a:srgbClr val="0072CE"/>
              </a:solidFill>
              <a:effectLst/>
              <a:latin typeface="Mokoko Medium"/>
              <a:ea typeface="Calibri" panose="020F050202020403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98EDFB5-814E-88FB-541F-57F28170D5D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943" t="7034" r="18389" b="5839"/>
          <a:stretch/>
        </p:blipFill>
        <p:spPr>
          <a:xfrm>
            <a:off x="169137" y="5728911"/>
            <a:ext cx="11931231" cy="417455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E8719C8-2317-94CE-471D-7F39DA3D6598}"/>
              </a:ext>
            </a:extLst>
          </p:cNvPr>
          <p:cNvSpPr txBox="1">
            <a:spLocks/>
          </p:cNvSpPr>
          <p:nvPr/>
        </p:nvSpPr>
        <p:spPr>
          <a:xfrm>
            <a:off x="661352" y="1746607"/>
            <a:ext cx="5024745" cy="36929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Clr>
                <a:srgbClr val="FF6E3B"/>
              </a:buClr>
              <a:buSzPct val="80000"/>
              <a:buFont typeface="Wingdings" pitchFamily="2" charset="2"/>
              <a:buNone/>
              <a:defRPr sz="2000" kern="1200">
                <a:solidFill>
                  <a:srgbClr val="0072CE"/>
                </a:solidFill>
                <a:latin typeface="DM Sans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rgbClr val="FF6E3B"/>
              </a:buClr>
              <a:buSzPct val="80000"/>
              <a:buFont typeface="Wingdings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DM Sans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rgbClr val="FF6E3B"/>
              </a:buClr>
              <a:buSzPct val="80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DM Sans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rgbClr val="FF6E3B"/>
              </a:buClr>
              <a:buSzPct val="8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DM Sans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rgbClr val="FF6E3B"/>
              </a:buClr>
              <a:buSzPct val="8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DM Sans" pitchFamily="2" charset="77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15000"/>
              </a:lnSpc>
              <a:spcBef>
                <a:spcPts val="4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700" dirty="0">
                <a:latin typeface="Aptos" panose="020B0004020202020204" pitchFamily="34" charset="0"/>
              </a:rPr>
              <a:t>Practices can ask pharmacies to complete ambulatory checks on patients with or without a prior diagnosis of hypertension.</a:t>
            </a:r>
          </a:p>
          <a:p>
            <a:pPr marL="342900" indent="-342900">
              <a:lnSpc>
                <a:spcPct val="115000"/>
              </a:lnSpc>
              <a:spcBef>
                <a:spcPts val="4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700" dirty="0">
                <a:latin typeface="Aptos" panose="020B0004020202020204" pitchFamily="34" charset="0"/>
              </a:rPr>
              <a:t>Useful for practices with patients with a high initial reading who need ambulatory follow up.</a:t>
            </a:r>
          </a:p>
          <a:p>
            <a:pPr marL="342900" indent="-342900">
              <a:lnSpc>
                <a:spcPct val="115000"/>
              </a:lnSpc>
              <a:spcBef>
                <a:spcPts val="4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700" dirty="0">
                <a:latin typeface="Aptos" panose="020B0004020202020204" pitchFamily="34" charset="0"/>
              </a:rPr>
              <a:t>All readings will be returned to the practice for updating patient records.</a:t>
            </a:r>
            <a:br>
              <a:rPr lang="en-GB" sz="1700" dirty="0">
                <a:latin typeface="Aptos" panose="020B0004020202020204" pitchFamily="34" charset="0"/>
              </a:rPr>
            </a:br>
            <a:endParaRPr lang="en-GB" sz="1700" dirty="0">
              <a:latin typeface="Aptos" panose="020B0004020202020204" pitchFamily="34" charset="0"/>
              <a:ea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F72547-02D4-69B9-48E6-E9BEE06C6B4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0012"/>
          <a:stretch/>
        </p:blipFill>
        <p:spPr>
          <a:xfrm>
            <a:off x="6789683" y="1456868"/>
            <a:ext cx="4425785" cy="3982689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2B6DC86-219D-92BD-D562-828F025A1ED3}"/>
              </a:ext>
            </a:extLst>
          </p:cNvPr>
          <p:cNvSpPr txBox="1">
            <a:spLocks/>
          </p:cNvSpPr>
          <p:nvPr/>
        </p:nvSpPr>
        <p:spPr>
          <a:xfrm>
            <a:off x="540417" y="4476985"/>
            <a:ext cx="5266613" cy="629531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Clr>
                <a:srgbClr val="FF6E3B"/>
              </a:buClr>
              <a:buSzPct val="80000"/>
              <a:buFont typeface="Wingdings" pitchFamily="2" charset="2"/>
              <a:buNone/>
              <a:defRPr sz="2000" kern="1200">
                <a:solidFill>
                  <a:srgbClr val="0072CE"/>
                </a:solidFill>
                <a:latin typeface="DM Sans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rgbClr val="FF6E3B"/>
              </a:buClr>
              <a:buSzPct val="80000"/>
              <a:buFont typeface="Wingdings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DM Sans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rgbClr val="FF6E3B"/>
              </a:buClr>
              <a:buSzPct val="80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DM Sans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rgbClr val="FF6E3B"/>
              </a:buClr>
              <a:buSzPct val="8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DM Sans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rgbClr val="FF6E3B"/>
              </a:buClr>
              <a:buSzPct val="8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DM Sans" pitchFamily="2" charset="77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Bef>
                <a:spcPts val="400"/>
              </a:spcBef>
              <a:spcAft>
                <a:spcPts val="800"/>
              </a:spcAft>
            </a:pPr>
            <a:r>
              <a:rPr lang="en-GB" sz="1700" b="1" dirty="0">
                <a:solidFill>
                  <a:schemeClr val="bg2"/>
                </a:solidFill>
                <a:latin typeface="Aptos" panose="020B0004020202020204" pitchFamily="34" charset="0"/>
                <a:ea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Pharmacies which offer free Blood Pressure Checks</a:t>
            </a:r>
            <a:endParaRPr lang="en-GB" sz="1700" b="1" dirty="0">
              <a:solidFill>
                <a:schemeClr val="bg2"/>
              </a:solidFill>
              <a:latin typeface="Aptos" panose="020B0004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8267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0708CE5-42D1-EA4D-A9FE-EE11D40412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092" y="0"/>
            <a:ext cx="11909816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2967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6E7A126-3E25-9BA4-F45F-73CB0AA5CBC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637"/>
          <a:stretch>
            <a:fillRect/>
          </a:stretch>
        </p:blipFill>
        <p:spPr>
          <a:xfrm>
            <a:off x="2965811" y="1114402"/>
            <a:ext cx="4558162" cy="55112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AC34871-C8C7-7EC4-EEAE-5C2F63368E1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7689" b="9936"/>
          <a:stretch>
            <a:fillRect/>
          </a:stretch>
        </p:blipFill>
        <p:spPr>
          <a:xfrm>
            <a:off x="7634810" y="1114402"/>
            <a:ext cx="4223021" cy="51471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316A3BC-CA70-A254-FD1F-15E08AAFE12A}"/>
              </a:ext>
            </a:extLst>
          </p:cNvPr>
          <p:cNvSpPr txBox="1"/>
          <p:nvPr/>
        </p:nvSpPr>
        <p:spPr>
          <a:xfrm>
            <a:off x="661352" y="447927"/>
            <a:ext cx="10869296" cy="629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GB" sz="3200" b="1" dirty="0">
                <a:solidFill>
                  <a:srgbClr val="0072CE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</a:rPr>
              <a:t>Hypertension Case-Finding Service</a:t>
            </a:r>
            <a:r>
              <a:rPr lang="en-GB" sz="3200" b="1" dirty="0">
                <a:solidFill>
                  <a:srgbClr val="0072CE"/>
                </a:solidFill>
                <a:latin typeface="Aptos" panose="020B0004020202020204" pitchFamily="34" charset="0"/>
                <a:ea typeface="Calibri" panose="020F0502020204030204" pitchFamily="34" charset="0"/>
              </a:rPr>
              <a:t>:</a:t>
            </a:r>
            <a:r>
              <a:rPr lang="en-GB" sz="3200" b="1" dirty="0">
                <a:solidFill>
                  <a:srgbClr val="0072CE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</a:rPr>
              <a:t> </a:t>
            </a:r>
            <a:r>
              <a:rPr lang="en-GB" sz="3200" dirty="0"/>
              <a:t>Successful Approaches</a:t>
            </a:r>
            <a:endParaRPr lang="en-GB" sz="3200" b="1" dirty="0">
              <a:solidFill>
                <a:srgbClr val="0072CE"/>
              </a:solidFill>
              <a:effectLst/>
              <a:latin typeface="Mokoko Medium"/>
              <a:ea typeface="Calibri" panose="020F0502020204030204" pitchFamily="34" charset="0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E3479DB6-AB77-3F63-A283-2272922FD404}"/>
              </a:ext>
            </a:extLst>
          </p:cNvPr>
          <p:cNvSpPr txBox="1">
            <a:spLocks/>
          </p:cNvSpPr>
          <p:nvPr/>
        </p:nvSpPr>
        <p:spPr>
          <a:xfrm>
            <a:off x="220147" y="1376218"/>
            <a:ext cx="2634827" cy="45535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Clr>
                <a:srgbClr val="FF6E3B"/>
              </a:buClr>
              <a:buSzPct val="80000"/>
              <a:buFont typeface="Wingdings" pitchFamily="2" charset="2"/>
              <a:buNone/>
              <a:defRPr sz="2000" kern="1200">
                <a:solidFill>
                  <a:srgbClr val="0072CE"/>
                </a:solidFill>
                <a:latin typeface="DM Sans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rgbClr val="FF6E3B"/>
              </a:buClr>
              <a:buSzPct val="80000"/>
              <a:buFont typeface="Wingdings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DM Sans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rgbClr val="FF6E3B"/>
              </a:buClr>
              <a:buSzPct val="80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DM Sans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rgbClr val="FF6E3B"/>
              </a:buClr>
              <a:buSzPct val="8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DM Sans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rgbClr val="FF6E3B"/>
              </a:buClr>
              <a:buSzPct val="8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DM Sans" pitchFamily="2" charset="77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Bef>
                <a:spcPts val="400"/>
              </a:spcBef>
              <a:spcAft>
                <a:spcPts val="800"/>
              </a:spcAft>
            </a:pPr>
            <a:r>
              <a:rPr lang="en-GB" sz="1700" b="1" dirty="0">
                <a:solidFill>
                  <a:schemeClr val="accent1"/>
                </a:solidFill>
                <a:latin typeface="Aptos" panose="020B0004020202020204" pitchFamily="34" charset="0"/>
              </a:rPr>
              <a:t>An effective example of PCN – Community Pharmacy collaboration</a:t>
            </a:r>
            <a:endParaRPr lang="en-GB" sz="1700" b="1" dirty="0">
              <a:solidFill>
                <a:schemeClr val="accent1"/>
              </a:solidFill>
              <a:latin typeface="Aptos" panose="020B0004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531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A78CF1-B721-155F-3F4D-91F0BC717F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3286B33F-C397-6C48-A526-F885F76C63CF}"/>
              </a:ext>
            </a:extLst>
          </p:cNvPr>
          <p:cNvSpPr txBox="1"/>
          <p:nvPr/>
        </p:nvSpPr>
        <p:spPr>
          <a:xfrm>
            <a:off x="8168640" y="2162716"/>
            <a:ext cx="3362007" cy="2928177"/>
          </a:xfrm>
          <a:prstGeom prst="roundRect">
            <a:avLst/>
          </a:prstGeom>
          <a:solidFill>
            <a:schemeClr val="bg1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285750" indent="-285750" fontAlgn="base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sz="1400" b="1" dirty="0">
              <a:latin typeface="Aptos" panose="020B0004020202020204" pitchFamily="34" charset="0"/>
              <a:ea typeface="Calibri" panose="020F0502020204030204" pitchFamily="34" charset="0"/>
              <a:cs typeface="Azo Sans"/>
              <a:hlinkClick r:id="rId2"/>
            </a:endParaRPr>
          </a:p>
          <a:p>
            <a:pPr marL="285750" indent="-285750" fontAlgn="base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400" b="1" dirty="0">
                <a:latin typeface="Aptos" panose="020B0004020202020204" pitchFamily="34" charset="0"/>
                <a:ea typeface="Calibri" panose="020F0502020204030204" pitchFamily="34" charset="0"/>
                <a:cs typeface="Azo Sans"/>
                <a:hlinkClick r:id="rId2"/>
              </a:rPr>
              <a:t>Briefing for general practice teams: The Community Pharmacy Hypertension Case-Finding Service</a:t>
            </a:r>
            <a:endParaRPr lang="en-GB" sz="1400" b="1" dirty="0">
              <a:solidFill>
                <a:srgbClr val="0072CE"/>
              </a:solidFill>
              <a:effectLst/>
              <a:latin typeface="Aptos" panose="020B0004020202020204" pitchFamily="34" charset="0"/>
              <a:ea typeface="Calibri" panose="020F0502020204030204" pitchFamily="34" charset="0"/>
              <a:cs typeface="Azo Sans"/>
            </a:endParaRPr>
          </a:p>
          <a:p>
            <a:pPr marL="285750" indent="-285750" fontAlgn="base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400" b="1" dirty="0">
                <a:latin typeface="Aptos" panose="020B0004020202020204" pitchFamily="34" charset="0"/>
                <a:ea typeface="Calibri" panose="020F0502020204030204" pitchFamily="34" charset="0"/>
                <a:cs typeface="Azo Sans"/>
                <a:hlinkClick r:id="rId3"/>
              </a:rPr>
              <a:t>HWE Training Hub: NHS Community Pharmacy Blood Pressure Check Service</a:t>
            </a:r>
            <a:endParaRPr lang="en-GB" sz="1400" b="1" i="0" u="none" strike="noStrike" dirty="0">
              <a:solidFill>
                <a:srgbClr val="005EB8"/>
              </a:solidFill>
              <a:effectLst/>
              <a:latin typeface="Aptos" panose="020B00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4060D1-11D7-FC7C-960E-3DB6ABA9834A}"/>
              </a:ext>
            </a:extLst>
          </p:cNvPr>
          <p:cNvSpPr txBox="1"/>
          <p:nvPr/>
        </p:nvSpPr>
        <p:spPr>
          <a:xfrm>
            <a:off x="4516582" y="2162716"/>
            <a:ext cx="3487872" cy="3643267"/>
          </a:xfrm>
          <a:prstGeom prst="roundRect">
            <a:avLst/>
          </a:prstGeom>
          <a:solidFill>
            <a:schemeClr val="bg1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sz="1400" b="1" dirty="0">
              <a:solidFill>
                <a:srgbClr val="0072CE"/>
              </a:solidFill>
              <a:effectLst/>
              <a:latin typeface="Aptos" panose="020B0004020202020204" pitchFamily="34" charset="0"/>
              <a:ea typeface="Calibri" panose="020F0502020204030204" pitchFamily="34" charset="0"/>
              <a:cs typeface="Azo Sans"/>
              <a:hlinkClick r:id="rId4"/>
            </a:endParaRP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rgbClr val="0072CE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Azo Sans"/>
                <a:hlinkClick r:id="rId4"/>
              </a:rPr>
              <a:t>Briefing for general practice and sexual health clinic teams: NHS Pharmacy Contraception Service</a:t>
            </a:r>
            <a:endParaRPr lang="en-GB" sz="1400" b="1" dirty="0">
              <a:solidFill>
                <a:srgbClr val="0072CE"/>
              </a:solidFill>
              <a:effectLst/>
              <a:latin typeface="Aptos" panose="020B0004020202020204" pitchFamily="34" charset="0"/>
              <a:ea typeface="Calibri" panose="020F0502020204030204" pitchFamily="34" charset="0"/>
              <a:cs typeface="Azo Sans"/>
            </a:endParaRP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400" b="1" dirty="0">
                <a:latin typeface="Aptos" panose="020B0004020202020204" pitchFamily="34" charset="0"/>
                <a:ea typeface="Calibri" panose="020F0502020204030204" pitchFamily="34" charset="0"/>
                <a:cs typeface="Azo Sans"/>
                <a:hlinkClick r:id="rId5"/>
              </a:rPr>
              <a:t>HWE Training Hub: Pharmacy Contraception Service</a:t>
            </a:r>
            <a:endParaRPr lang="en-GB" sz="1400" b="1" dirty="0">
              <a:latin typeface="Aptos" panose="020B0004020202020204" pitchFamily="34" charset="0"/>
              <a:ea typeface="Calibri" panose="020F0502020204030204" pitchFamily="34" charset="0"/>
              <a:cs typeface="Azo Sans"/>
            </a:endParaRP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400" b="1" i="0" dirty="0">
                <a:solidFill>
                  <a:srgbClr val="202A30"/>
                </a:solidFill>
                <a:effectLst/>
                <a:latin typeface="Aptos" panose="020B0004020202020204" pitchFamily="34" charset="0"/>
                <a:hlinkClick r:id="rId6"/>
              </a:rPr>
              <a:t>Case study: Pharmacy contraception service – growing people’s confidence in local NHS care</a:t>
            </a:r>
            <a:endParaRPr lang="en-GB" sz="1400" b="1" i="0" dirty="0">
              <a:solidFill>
                <a:srgbClr val="202A30"/>
              </a:solidFill>
              <a:effectLst/>
              <a:latin typeface="Aptos" panose="020B00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19A952-E3DB-5EFF-0EB6-75D815BDB990}"/>
              </a:ext>
            </a:extLst>
          </p:cNvPr>
          <p:cNvSpPr txBox="1"/>
          <p:nvPr/>
        </p:nvSpPr>
        <p:spPr>
          <a:xfrm>
            <a:off x="661352" y="447927"/>
            <a:ext cx="10869296" cy="629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GB" sz="3200" b="1" dirty="0">
                <a:solidFill>
                  <a:srgbClr val="0072CE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</a:rPr>
              <a:t>Community Pharmacy - Additional Resources</a:t>
            </a:r>
            <a:endParaRPr lang="en-GB" sz="3200" b="1" dirty="0">
              <a:solidFill>
                <a:srgbClr val="0072CE"/>
              </a:solidFill>
              <a:effectLst/>
              <a:latin typeface="Mokoko Medium"/>
              <a:ea typeface="Calibri" panose="020F050202020403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955AF60-41FA-7207-936F-41F97669A7DA}"/>
              </a:ext>
            </a:extLst>
          </p:cNvPr>
          <p:cNvSpPr/>
          <p:nvPr/>
        </p:nvSpPr>
        <p:spPr>
          <a:xfrm>
            <a:off x="546139" y="1858604"/>
            <a:ext cx="3816908" cy="4255869"/>
          </a:xfrm>
          <a:prstGeom prst="roundRect">
            <a:avLst/>
          </a:prstGeom>
          <a:solidFill>
            <a:schemeClr val="bg1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lvl="0">
              <a:lnSpc>
                <a:spcPct val="150000"/>
              </a:lnSpc>
            </a:pPr>
            <a:endParaRPr lang="en-GB" sz="1400" b="1" dirty="0">
              <a:solidFill>
                <a:schemeClr val="accent1"/>
              </a:solidFill>
              <a:latin typeface="Aptos" panose="020B0004020202020204" pitchFamily="34" charset="0"/>
              <a:hlinkClick r:id="rId7"/>
            </a:endParaRP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chemeClr val="accent1"/>
                </a:solidFill>
                <a:latin typeface="Aptos" panose="020B0004020202020204" pitchFamily="34" charset="0"/>
                <a:hlinkClick r:id="rId7"/>
              </a:rPr>
              <a:t>Pharmacy First – CPE Information for GP practice teams</a:t>
            </a:r>
            <a:endParaRPr lang="en-GB" sz="1400" b="1" dirty="0">
              <a:solidFill>
                <a:schemeClr val="accent1"/>
              </a:solidFill>
              <a:latin typeface="Aptos" panose="020B0004020202020204" pitchFamily="34" charset="0"/>
            </a:endParaRP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chemeClr val="accent1"/>
                </a:solidFill>
                <a:latin typeface="Aptos" panose="020B00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HWE Training Hub: Pharmacy First</a:t>
            </a:r>
            <a:endParaRPr lang="en-GB" sz="1400" b="1" dirty="0">
              <a:solidFill>
                <a:schemeClr val="accent1"/>
              </a:solidFill>
              <a:latin typeface="Aptos" panose="020B0004020202020204" pitchFamily="34" charset="0"/>
            </a:endParaRP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chemeClr val="accent1"/>
                </a:solidFill>
                <a:latin typeface="Aptos" panose="020B0004020202020204" pitchFamily="34" charset="0"/>
                <a:hlinkClick r:id="rId9"/>
              </a:rPr>
              <a:t>HWE Training Hub: Decision Aid for Pharmacy First Referrals</a:t>
            </a:r>
            <a:endParaRPr lang="en-GB" sz="1400" b="1" dirty="0">
              <a:solidFill>
                <a:schemeClr val="accent1"/>
              </a:solidFill>
              <a:latin typeface="Aptos" panose="020B0004020202020204" pitchFamily="34" charset="0"/>
            </a:endParaRP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chemeClr val="accent1"/>
                </a:solidFill>
                <a:latin typeface="Aptos" panose="020B000402020202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HWE Training Hub: Pharmacy First – A summary for General Practice Teams</a:t>
            </a:r>
            <a:endParaRPr lang="en-GB" sz="1400" b="1" dirty="0">
              <a:solidFill>
                <a:schemeClr val="accent1"/>
              </a:solidFill>
              <a:latin typeface="Aptos" panose="020B00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chemeClr val="accent1"/>
                </a:solidFill>
                <a:latin typeface="Aptos" panose="020B0004020202020204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Pharmacy First Service -(Previously CPCS) : Ardens</a:t>
            </a:r>
            <a:endParaRPr lang="en-GB" sz="1400" b="1" dirty="0">
              <a:solidFill>
                <a:schemeClr val="accent1"/>
              </a:solidFill>
              <a:latin typeface="Aptos" panose="020B00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chemeClr val="accent1"/>
                </a:solidFill>
                <a:latin typeface="Aptos" panose="020B0004020202020204" pitchFamily="34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Pharmacy First -EMIS referrals </a:t>
            </a:r>
            <a:endParaRPr lang="en-GB" sz="1400" b="1" dirty="0">
              <a:solidFill>
                <a:schemeClr val="accent1"/>
              </a:solidFill>
              <a:latin typeface="Aptos" panose="020B0004020202020204" pitchFamily="34" charset="0"/>
            </a:endParaRP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1400" b="1" dirty="0">
              <a:solidFill>
                <a:schemeClr val="accent1"/>
              </a:solidFill>
              <a:latin typeface="Aptos" panose="020B00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A59EFEA-12AA-21A8-F791-71A29759A121}"/>
              </a:ext>
            </a:extLst>
          </p:cNvPr>
          <p:cNvSpPr txBox="1"/>
          <p:nvPr/>
        </p:nvSpPr>
        <p:spPr>
          <a:xfrm>
            <a:off x="1301810" y="1387837"/>
            <a:ext cx="2244408" cy="94153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GB" sz="2200" b="1" dirty="0">
                <a:solidFill>
                  <a:srgbClr val="0072CE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</a:rPr>
              <a:t>Pharmacy First Service</a:t>
            </a:r>
            <a:endParaRPr lang="en-GB" sz="2200" b="1" dirty="0">
              <a:solidFill>
                <a:srgbClr val="0072CE"/>
              </a:solidFill>
              <a:effectLst/>
              <a:latin typeface="Mokoko Medium"/>
              <a:ea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31EBC7-130F-8DD3-5827-799FFBB9DAF6}"/>
              </a:ext>
            </a:extLst>
          </p:cNvPr>
          <p:cNvSpPr txBox="1"/>
          <p:nvPr/>
        </p:nvSpPr>
        <p:spPr>
          <a:xfrm>
            <a:off x="5118718" y="1313179"/>
            <a:ext cx="2244408" cy="137229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GB" sz="2200" b="1" dirty="0">
                <a:solidFill>
                  <a:srgbClr val="0072CE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</a:rPr>
              <a:t>Pharmacy </a:t>
            </a:r>
            <a:r>
              <a:rPr lang="en-GB" sz="2200" b="1" dirty="0" err="1">
                <a:solidFill>
                  <a:srgbClr val="0072CE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</a:rPr>
              <a:t>ContraceptionService</a:t>
            </a:r>
            <a:endParaRPr lang="en-GB" sz="2200" b="1" dirty="0">
              <a:solidFill>
                <a:srgbClr val="0072CE"/>
              </a:solidFill>
              <a:effectLst/>
              <a:latin typeface="Mokoko Medium"/>
              <a:ea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DE3EF3-1E57-C871-1198-E7504AB621C7}"/>
              </a:ext>
            </a:extLst>
          </p:cNvPr>
          <p:cNvSpPr txBox="1"/>
          <p:nvPr/>
        </p:nvSpPr>
        <p:spPr>
          <a:xfrm>
            <a:off x="8727439" y="1313180"/>
            <a:ext cx="2244408" cy="137229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GB" sz="2200" b="1" dirty="0">
                <a:solidFill>
                  <a:srgbClr val="0072CE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</a:rPr>
              <a:t>Hypertension </a:t>
            </a:r>
            <a:r>
              <a:rPr lang="en-GB" sz="2200" b="1" dirty="0">
                <a:solidFill>
                  <a:srgbClr val="0072CE"/>
                </a:solidFill>
                <a:latin typeface="Aptos" panose="020B0004020202020204" pitchFamily="34" charset="0"/>
                <a:ea typeface="Calibri" panose="020F0502020204030204" pitchFamily="34" charset="0"/>
              </a:rPr>
              <a:t>Case-Finding </a:t>
            </a:r>
            <a:r>
              <a:rPr lang="en-GB" sz="2200" b="1" dirty="0">
                <a:solidFill>
                  <a:srgbClr val="0072CE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</a:rPr>
              <a:t>Service</a:t>
            </a:r>
            <a:endParaRPr lang="en-GB" sz="2200" b="1" dirty="0">
              <a:solidFill>
                <a:srgbClr val="0072CE"/>
              </a:solidFill>
              <a:effectLst/>
              <a:latin typeface="Mokoko Medium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820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18CE5B6-F552-D6F1-54A5-6AEDC200831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68" t="1528" r="65718" b="42471"/>
          <a:stretch/>
        </p:blipFill>
        <p:spPr>
          <a:xfrm>
            <a:off x="1188280" y="1654937"/>
            <a:ext cx="4323908" cy="1935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E5F326F-DAD1-5E86-0CB7-0DD34BD83AF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58" t="61640" r="68012" b="2667"/>
          <a:stretch/>
        </p:blipFill>
        <p:spPr>
          <a:xfrm>
            <a:off x="369097" y="3884858"/>
            <a:ext cx="3961502" cy="12333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7B76FEA-8F41-3FB0-915F-C5D11AB416E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4178" t="3839" r="33628" b="62755"/>
          <a:stretch/>
        </p:blipFill>
        <p:spPr>
          <a:xfrm>
            <a:off x="5699018" y="2439535"/>
            <a:ext cx="4191185" cy="11543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44501E-6A75-E73A-0877-CAE74B2A31C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265" t="62581" r="36924" b="2528"/>
          <a:stretch/>
        </p:blipFill>
        <p:spPr>
          <a:xfrm>
            <a:off x="2484747" y="5353382"/>
            <a:ext cx="3880884" cy="12056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595A11A-7701-367E-5C46-74E5529B29D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6787" t="4409" r="2735" b="58172"/>
          <a:stretch/>
        </p:blipFill>
        <p:spPr>
          <a:xfrm>
            <a:off x="4520090" y="3825210"/>
            <a:ext cx="3967902" cy="12930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157400F-91AC-E1D9-5F8D-F48D988E117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6578" t="58250" r="3804"/>
          <a:stretch/>
        </p:blipFill>
        <p:spPr>
          <a:xfrm>
            <a:off x="7262737" y="761674"/>
            <a:ext cx="3855975" cy="14427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4A4A709-698A-DD37-AEC6-6B31F919EF8F}"/>
              </a:ext>
            </a:extLst>
          </p:cNvPr>
          <p:cNvSpPr txBox="1"/>
          <p:nvPr/>
        </p:nvSpPr>
        <p:spPr>
          <a:xfrm>
            <a:off x="661352" y="447927"/>
            <a:ext cx="108692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latin typeface="Aptos" panose="020B0004020202020204" pitchFamily="34" charset="0"/>
                <a:cs typeface="Arial" panose="020B0604020202020204" pitchFamily="34" charset="0"/>
              </a:rPr>
              <a:t>Why formal referrals are required  </a:t>
            </a:r>
            <a:endParaRPr lang="en-GB" sz="3200" dirty="0">
              <a:latin typeface="Aptos" panose="020B0004020202020204" pitchFamily="34" charset="0"/>
            </a:endParaRPr>
          </a:p>
        </p:txBody>
      </p:sp>
      <p:pic>
        <p:nvPicPr>
          <p:cNvPr id="11" name="Picture Placeholder 5" descr="A computer screen with a person on it&#10;&#10;AI-generated content may be incorrect.">
            <a:extLst>
              <a:ext uri="{FF2B5EF4-FFF2-40B4-BE49-F238E27FC236}">
                <a16:creationId xmlns:a16="http://schemas.microsoft.com/office/drawing/2014/main" id="{41E6DC38-AA14-16C5-50FA-B75E9241879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3523" r="13523"/>
          <a:stretch>
            <a:fillRect/>
          </a:stretch>
        </p:blipFill>
        <p:spPr>
          <a:xfrm>
            <a:off x="8761563" y="4113809"/>
            <a:ext cx="2977259" cy="2296264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670696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C790EE-A915-463B-1060-2893DB7EFC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1109429-ED32-1F8D-6C03-155B7DCF3F32}"/>
              </a:ext>
            </a:extLst>
          </p:cNvPr>
          <p:cNvSpPr txBox="1"/>
          <p:nvPr/>
        </p:nvSpPr>
        <p:spPr>
          <a:xfrm>
            <a:off x="661352" y="447927"/>
            <a:ext cx="10869296" cy="629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4000"/>
              </a:spcBef>
              <a:buNone/>
            </a:pPr>
            <a:r>
              <a:rPr lang="en-GB" sz="3200" b="1" dirty="0">
                <a:solidFill>
                  <a:srgbClr val="0072CE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Azo Sans"/>
              </a:rPr>
              <a:t>What about patient ‘bounce backs’ to the practice?</a:t>
            </a:r>
            <a:endParaRPr lang="en-GB" sz="3200" dirty="0">
              <a:solidFill>
                <a:srgbClr val="0072CE"/>
              </a:solidFill>
              <a:effectLst/>
              <a:latin typeface="Mokoko Medium"/>
              <a:ea typeface="Calibri" panose="020F0502020204030204" pitchFamily="34" charset="0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BE02FEE-FE6F-AA51-6CB5-2ED6AB2B4C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8179" y="2743200"/>
            <a:ext cx="11015641" cy="2864522"/>
          </a:xfrm>
        </p:spPr>
        <p:txBody>
          <a:bodyPr>
            <a:noAutofit/>
          </a:bodyPr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dirty="0"/>
              <a:t>Escalations backs are often due to red flags or deterioration in the patient’s condition.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dirty="0"/>
              <a:t>This does not mean the service has failed – rather that it is working as expected.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dirty="0"/>
              <a:t>Clinical pathways allow pharmacists to supply specific prescription medicines and reduce onward referrals.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dirty="0"/>
              <a:t>Stronger collaboration between practices and community pharmacists improves the management of bounce backs for practices, pharmacies and ultimately patients.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endParaRPr lang="en-GB" sz="1800" b="1" dirty="0">
              <a:solidFill>
                <a:srgbClr val="0072CE"/>
              </a:solidFill>
              <a:effectLst/>
              <a:latin typeface="Aptos" panose="020B0004020202020204" pitchFamily="34" charset="0"/>
              <a:ea typeface="Calibri" panose="020F0502020204030204" pitchFamily="34" charset="0"/>
              <a:cs typeface="Azo Sans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endParaRPr lang="en-GB" sz="2000" dirty="0">
              <a:solidFill>
                <a:srgbClr val="0072CE"/>
              </a:solidFill>
              <a:effectLst/>
              <a:highlight>
                <a:srgbClr val="FFFF00"/>
              </a:highlight>
              <a:latin typeface="Mokoko Medium"/>
              <a:ea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1600" dirty="0">
              <a:solidFill>
                <a:srgbClr val="0072CE"/>
              </a:solidFill>
              <a:effectLst/>
              <a:latin typeface="Mokoko Medium"/>
              <a:ea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749079-7BFA-8D3B-1F7E-7225DBEC45F3}"/>
              </a:ext>
            </a:extLst>
          </p:cNvPr>
          <p:cNvSpPr txBox="1"/>
          <p:nvPr/>
        </p:nvSpPr>
        <p:spPr>
          <a:xfrm>
            <a:off x="467709" y="1212266"/>
            <a:ext cx="11256579" cy="1396127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en-GB" sz="20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Data shows that from Feb 24 to Mar 25: </a:t>
            </a:r>
          </a:p>
          <a:p>
            <a:pPr algn="ctr"/>
            <a:r>
              <a:rPr lang="en-GB" sz="28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ONLY 11% of Pharmacy First Referrals were signposted or escalated back to GP practices*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201B7D-BE8D-9410-9904-D8DFD56D7D9A}"/>
              </a:ext>
            </a:extLst>
          </p:cNvPr>
          <p:cNvSpPr txBox="1"/>
          <p:nvPr/>
        </p:nvSpPr>
        <p:spPr>
          <a:xfrm>
            <a:off x="3870960" y="5912789"/>
            <a:ext cx="8026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>
                <a:solidFill>
                  <a:schemeClr val="bg1"/>
                </a:solidFill>
                <a:latin typeface="Aptos" panose="020B0004020202020204" pitchFamily="34" charset="0"/>
              </a:rPr>
              <a:t>*Data is taken from Pharmacy First and CPCS dashboard – HWEICB – Mar25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571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EE4C4F-9DFD-5308-BC7E-74609DC4CB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3CCE6D2-FA95-6591-A919-713B9E994E70}"/>
              </a:ext>
            </a:extLst>
          </p:cNvPr>
          <p:cNvSpPr txBox="1"/>
          <p:nvPr/>
        </p:nvSpPr>
        <p:spPr>
          <a:xfrm>
            <a:off x="661352" y="447927"/>
            <a:ext cx="10869296" cy="629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GB" sz="3200" b="1" dirty="0">
                <a:solidFill>
                  <a:srgbClr val="0072CE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</a:rPr>
              <a:t>Pharmacy First Service</a:t>
            </a:r>
            <a:endParaRPr lang="en-GB" sz="3200" b="1" dirty="0">
              <a:solidFill>
                <a:srgbClr val="0072CE"/>
              </a:solidFill>
              <a:effectLst/>
              <a:latin typeface="Mokoko Medium"/>
              <a:ea typeface="Calibri" panose="020F0502020204030204" pitchFamily="34" charset="0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F158264F-88DA-545F-F8A5-FD05744C17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4097" y="1376599"/>
            <a:ext cx="6304526" cy="4578729"/>
          </a:xfrm>
        </p:spPr>
        <p:txBody>
          <a:bodyPr>
            <a:noAutofit/>
          </a:bodyPr>
          <a:lstStyle/>
          <a:p>
            <a:pPr marL="171450" indent="-171450">
              <a:buClr>
                <a:srgbClr val="FF6D3A"/>
              </a:buClr>
              <a:buFont typeface="Arial" panose="020B0604020202020204" pitchFamily="34" charset="0"/>
              <a:buChar char="•"/>
            </a:pPr>
            <a:r>
              <a:rPr lang="en-GB" sz="1700" dirty="0"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</a:t>
            </a:r>
            <a:r>
              <a:rPr lang="en-GB" sz="1700" b="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anagement of minor illnesses and 7 common conditions by community pharmacists offering:</a:t>
            </a:r>
          </a:p>
          <a:p>
            <a:pPr marL="628650" lvl="1" indent="-171450">
              <a:buClr>
                <a:srgbClr val="FF6D3A"/>
              </a:buClr>
              <a:buFont typeface="Arial" panose="020B0604020202020204" pitchFamily="34" charset="0"/>
              <a:buChar char="•"/>
            </a:pPr>
            <a:r>
              <a:rPr lang="en-GB" sz="1700" b="1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Self-care and safety netting advice</a:t>
            </a:r>
          </a:p>
          <a:p>
            <a:pPr marL="628650" lvl="1" indent="-171450">
              <a:buClr>
                <a:srgbClr val="FF6D3A"/>
              </a:buClr>
              <a:buFont typeface="Arial" panose="020B0604020202020204" pitchFamily="34" charset="0"/>
              <a:buChar char="•"/>
            </a:pPr>
            <a:r>
              <a:rPr lang="en-GB" sz="1700" b="1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Supply of a restricted set of medicines </a:t>
            </a:r>
            <a:r>
              <a:rPr lang="en-GB" sz="170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(only if appropriate</a:t>
            </a:r>
            <a:r>
              <a:rPr lang="en-GB" sz="1700" dirty="0">
                <a:solidFill>
                  <a:schemeClr val="tx1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r>
              <a:rPr lang="en-GB" sz="170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628650" lvl="1" indent="-171450">
              <a:buClr>
                <a:srgbClr val="FF6D3A"/>
              </a:buClr>
              <a:buFont typeface="Arial" panose="020B0604020202020204" pitchFamily="34" charset="0"/>
              <a:buChar char="•"/>
            </a:pPr>
            <a:r>
              <a:rPr lang="en-GB" sz="1700" b="1" dirty="0">
                <a:solidFill>
                  <a:schemeClr val="tx1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Escalation </a:t>
            </a:r>
            <a:r>
              <a:rPr lang="en-GB" sz="1700" dirty="0">
                <a:solidFill>
                  <a:schemeClr val="tx1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(only if necessary)</a:t>
            </a:r>
            <a:endParaRPr lang="en-GB" sz="1700" dirty="0">
              <a:effectLst/>
              <a:latin typeface="Aptos" panose="020B00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>
              <a:buClr>
                <a:srgbClr val="FF6D3A"/>
              </a:buClr>
              <a:buFont typeface="Arial" panose="020B0604020202020204" pitchFamily="34" charset="0"/>
              <a:buChar char="•"/>
            </a:pPr>
            <a:r>
              <a:rPr lang="en-GB" sz="1700" dirty="0"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GP practices can electronically refer patients for consultations. </a:t>
            </a:r>
          </a:p>
          <a:p>
            <a:pPr marL="171450" indent="-171450">
              <a:buClr>
                <a:srgbClr val="FF6D3A"/>
              </a:buClr>
              <a:buFont typeface="Arial" panose="020B0604020202020204" pitchFamily="34" charset="0"/>
              <a:buChar char="•"/>
            </a:pPr>
            <a:r>
              <a:rPr lang="en-GB" sz="1700" dirty="0"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the minority of cases where the pharmacist is not able to help, the patient will be referred to the appropriate place, such as their GP practice or Emergency department.</a:t>
            </a:r>
          </a:p>
        </p:txBody>
      </p:sp>
      <p:pic>
        <p:nvPicPr>
          <p:cNvPr id="13" name="Picture 12" descr="A poster of a pharmacy first aid&#10;&#10;Description automatically generated">
            <a:extLst>
              <a:ext uri="{FF2B5EF4-FFF2-40B4-BE49-F238E27FC236}">
                <a16:creationId xmlns:a16="http://schemas.microsoft.com/office/drawing/2014/main" id="{6042FD77-620A-825F-34D9-D309AABB3F2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839" t="93678" r="6708" b="1846"/>
          <a:stretch/>
        </p:blipFill>
        <p:spPr>
          <a:xfrm>
            <a:off x="80481" y="5738260"/>
            <a:ext cx="12031038" cy="434137"/>
          </a:xfrm>
          <a:prstGeom prst="rect">
            <a:avLst/>
          </a:prstGeom>
        </p:spPr>
      </p:pic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AE93627C-7D0B-13DC-E3B9-6709687B36D5}"/>
              </a:ext>
            </a:extLst>
          </p:cNvPr>
          <p:cNvSpPr txBox="1">
            <a:spLocks/>
          </p:cNvSpPr>
          <p:nvPr/>
        </p:nvSpPr>
        <p:spPr>
          <a:xfrm>
            <a:off x="6557656" y="4959158"/>
            <a:ext cx="5266613" cy="629531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Clr>
                <a:srgbClr val="FF6E3B"/>
              </a:buClr>
              <a:buSzPct val="80000"/>
              <a:buFont typeface="Wingdings" pitchFamily="2" charset="2"/>
              <a:buNone/>
              <a:defRPr sz="2000" kern="1200">
                <a:solidFill>
                  <a:srgbClr val="0072CE"/>
                </a:solidFill>
                <a:latin typeface="DM Sans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rgbClr val="FF6E3B"/>
              </a:buClr>
              <a:buSzPct val="80000"/>
              <a:buFont typeface="Wingdings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DM Sans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rgbClr val="FF6E3B"/>
              </a:buClr>
              <a:buSzPct val="80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DM Sans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rgbClr val="FF6E3B"/>
              </a:buClr>
              <a:buSzPct val="8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DM Sans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rgbClr val="FF6E3B"/>
              </a:buClr>
              <a:buSzPct val="8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DM Sans" pitchFamily="2" charset="77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Bef>
                <a:spcPts val="400"/>
              </a:spcBef>
              <a:spcAft>
                <a:spcPts val="800"/>
              </a:spcAft>
            </a:pPr>
            <a:r>
              <a:rPr lang="en-GB" sz="1700" b="1" dirty="0">
                <a:solidFill>
                  <a:schemeClr val="bg2"/>
                </a:solidFill>
                <a:latin typeface="Aptos" panose="020B0004020202020204" pitchFamily="34" charset="0"/>
                <a:ea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Pharmacies which offer the Pharmacy First Service</a:t>
            </a:r>
            <a:endParaRPr lang="en-GB" sz="1700" b="1" dirty="0">
              <a:solidFill>
                <a:schemeClr val="bg2"/>
              </a:solidFill>
              <a:latin typeface="Aptos" panose="020B00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CD6B08F-BDC8-08BA-F295-33ECB1975F4E}"/>
              </a:ext>
            </a:extLst>
          </p:cNvPr>
          <p:cNvSpPr txBox="1"/>
          <p:nvPr/>
        </p:nvSpPr>
        <p:spPr>
          <a:xfrm>
            <a:off x="7533997" y="1741362"/>
            <a:ext cx="3893906" cy="2553891"/>
          </a:xfrm>
          <a:prstGeom prst="roundRect">
            <a:avLst/>
          </a:prstGeom>
          <a:solidFill>
            <a:schemeClr val="bg1">
              <a:lumMod val="20000"/>
              <a:lumOff val="80000"/>
            </a:schemeClr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latin typeface="Aptos" panose="020B0004020202020204" pitchFamily="34" charset="0"/>
              </a:rPr>
              <a:t>96.5% </a:t>
            </a:r>
          </a:p>
          <a:p>
            <a:pPr algn="ctr"/>
            <a:r>
              <a:rPr lang="en-GB" sz="2400" dirty="0">
                <a:latin typeface="Aptos" panose="020B0004020202020204" pitchFamily="34" charset="0"/>
              </a:rPr>
              <a:t>of Hertfordshire Contractors are signed up to deliver the </a:t>
            </a:r>
          </a:p>
          <a:p>
            <a:pPr algn="ctr"/>
            <a:r>
              <a:rPr lang="en-GB" sz="2400" b="1" dirty="0">
                <a:latin typeface="Aptos" panose="020B0004020202020204" pitchFamily="34" charset="0"/>
              </a:rPr>
              <a:t>Pharmacy First Service</a:t>
            </a:r>
          </a:p>
        </p:txBody>
      </p:sp>
    </p:spTree>
    <p:extLst>
      <p:ext uri="{BB962C8B-B14F-4D97-AF65-F5344CB8AC3E}">
        <p14:creationId xmlns:p14="http://schemas.microsoft.com/office/powerpoint/2010/main" val="1921061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69E053-75B1-13BD-6EEC-7646AD5E1F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539CFCC-A5D6-8677-E575-5A9FD85F96B0}"/>
              </a:ext>
            </a:extLst>
          </p:cNvPr>
          <p:cNvSpPr txBox="1"/>
          <p:nvPr/>
        </p:nvSpPr>
        <p:spPr>
          <a:xfrm>
            <a:off x="661352" y="447927"/>
            <a:ext cx="10869296" cy="629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GB" sz="3200" b="1" dirty="0">
                <a:solidFill>
                  <a:srgbClr val="0072CE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</a:rPr>
              <a:t>Pharmacy First Service</a:t>
            </a:r>
            <a:endParaRPr lang="en-GB" sz="3200" b="1" dirty="0">
              <a:solidFill>
                <a:srgbClr val="0072CE"/>
              </a:solidFill>
              <a:effectLst/>
              <a:latin typeface="Mokoko Medium"/>
              <a:ea typeface="Calibri" panose="020F0502020204030204" pitchFamily="34" charset="0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999359C-04E1-76F2-22C7-71B746DB6E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1353" y="1418442"/>
            <a:ext cx="4064760" cy="402111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800" b="1" dirty="0">
                <a:solidFill>
                  <a:srgbClr val="0072CE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Azo Sans"/>
              </a:rPr>
              <a:t>Minor Illness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endParaRPr lang="en-GB" sz="1800" b="1" dirty="0">
              <a:solidFill>
                <a:srgbClr val="0072CE"/>
              </a:solidFill>
              <a:effectLst/>
              <a:latin typeface="Aptos" panose="020B0004020202020204" pitchFamily="34" charset="0"/>
              <a:ea typeface="Calibri" panose="020F0502020204030204" pitchFamily="34" charset="0"/>
              <a:cs typeface="Azo Sans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800" dirty="0">
                <a:solidFill>
                  <a:srgbClr val="0072CE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Azo Sans"/>
              </a:rPr>
              <a:t>Minor ailments and acute self-limiting conditions – directing patients to pharmacists for appropriate advice and treatment.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endParaRPr lang="en-GB" sz="1800" b="1" dirty="0">
              <a:solidFill>
                <a:srgbClr val="0072CE"/>
              </a:solidFill>
              <a:effectLst/>
              <a:latin typeface="Aptos" panose="020B0004020202020204" pitchFamily="34" charset="0"/>
              <a:ea typeface="Calibri" panose="020F0502020204030204" pitchFamily="34" charset="0"/>
              <a:cs typeface="Azo Sans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endParaRPr lang="en-GB" sz="1800" b="1" dirty="0">
              <a:solidFill>
                <a:srgbClr val="0072CE"/>
              </a:solidFill>
              <a:effectLst/>
              <a:latin typeface="Aptos" panose="020B0004020202020204" pitchFamily="34" charset="0"/>
              <a:ea typeface="Calibri" panose="020F0502020204030204" pitchFamily="34" charset="0"/>
              <a:cs typeface="Azo Sans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800" b="1" dirty="0">
                <a:solidFill>
                  <a:srgbClr val="0072CE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Azo Sans"/>
              </a:rPr>
              <a:t>Clinical Pathways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endParaRPr lang="en-GB" sz="1800" dirty="0">
              <a:solidFill>
                <a:srgbClr val="0072CE"/>
              </a:solidFill>
              <a:effectLst/>
              <a:latin typeface="Aptos" panose="020B0004020202020204" pitchFamily="34" charset="0"/>
              <a:ea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800" dirty="0">
                <a:solidFill>
                  <a:srgbClr val="0072CE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Azo Sans"/>
              </a:rPr>
              <a:t>Assessment and NHS-funded treatment of 7 common conditions through robust PGDs.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1800" dirty="0">
              <a:solidFill>
                <a:srgbClr val="0072CE"/>
              </a:solidFill>
              <a:effectLst/>
              <a:latin typeface="Aptos" panose="020B0004020202020204" pitchFamily="34" charset="0"/>
              <a:ea typeface="Calibri" panose="020F0502020204030204" pitchFamily="34" charset="0"/>
              <a:cs typeface="Azo Sans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1600" dirty="0">
              <a:solidFill>
                <a:srgbClr val="0072CE"/>
              </a:solidFill>
              <a:effectLst/>
              <a:latin typeface="Aptos" panose="020B0004020202020204" pitchFamily="34" charset="0"/>
              <a:ea typeface="Calibri" panose="020F0502020204030204" pitchFamily="34" charset="0"/>
            </a:endParaRPr>
          </a:p>
        </p:txBody>
      </p:sp>
      <p:pic>
        <p:nvPicPr>
          <p:cNvPr id="2" name="Picture 1" descr="A diagram of various diseases&#10;&#10;AI-generated content may be incorrect.">
            <a:extLst>
              <a:ext uri="{FF2B5EF4-FFF2-40B4-BE49-F238E27FC236}">
                <a16:creationId xmlns:a16="http://schemas.microsoft.com/office/drawing/2014/main" id="{48301DE1-19B9-0C00-2E48-B4F7CF0DE6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6889" y="1418442"/>
            <a:ext cx="6671169" cy="3752530"/>
          </a:xfrm>
          <a:prstGeom prst="rect">
            <a:avLst/>
          </a:prstGeom>
          <a:ln w="19050" cap="sq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139BB37-945D-61F5-953F-F31AF0742B8A}"/>
              </a:ext>
            </a:extLst>
          </p:cNvPr>
          <p:cNvCxnSpPr>
            <a:cxnSpLocks/>
            <a:endCxn id="2" idx="1"/>
          </p:cNvCxnSpPr>
          <p:nvPr/>
        </p:nvCxnSpPr>
        <p:spPr>
          <a:xfrm flipV="1">
            <a:off x="2879834" y="3294707"/>
            <a:ext cx="2207055" cy="436465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EA21E859-B9F5-D9EE-9B57-8C71D5CA3CE2}"/>
              </a:ext>
            </a:extLst>
          </p:cNvPr>
          <p:cNvSpPr txBox="1"/>
          <p:nvPr/>
        </p:nvSpPr>
        <p:spPr>
          <a:xfrm>
            <a:off x="5086889" y="5439557"/>
            <a:ext cx="66711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Aptos" panose="020B0004020202020204" pitchFamily="34" charset="0"/>
                <a:cs typeface="Arial" panose="020B0604020202020204" pitchFamily="34" charset="0"/>
              </a:rPr>
              <a:t>Patient’s GP practice will be notified on the day of provision of the service or on the following working day.</a:t>
            </a:r>
          </a:p>
        </p:txBody>
      </p:sp>
    </p:spTree>
    <p:extLst>
      <p:ext uri="{BB962C8B-B14F-4D97-AF65-F5344CB8AC3E}">
        <p14:creationId xmlns:p14="http://schemas.microsoft.com/office/powerpoint/2010/main" val="358677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13B2E5B8-8289-7E81-A781-C1F787DE3E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038" y="737114"/>
            <a:ext cx="8543925" cy="5876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poster of a pharmacy first aid&#10;&#10;Description automatically generated">
            <a:extLst>
              <a:ext uri="{FF2B5EF4-FFF2-40B4-BE49-F238E27FC236}">
                <a16:creationId xmlns:a16="http://schemas.microsoft.com/office/drawing/2014/main" id="{A3FAD0C0-4D1D-9639-5EAD-B741D142E76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839" t="93678" r="6708" b="1846"/>
          <a:stretch/>
        </p:blipFill>
        <p:spPr>
          <a:xfrm>
            <a:off x="80481" y="200237"/>
            <a:ext cx="12031038" cy="434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3410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D99C5-4C24-C164-754C-D3D37B6BE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843" y="231563"/>
            <a:ext cx="10620484" cy="1325563"/>
          </a:xfrm>
        </p:spPr>
        <p:txBody>
          <a:bodyPr>
            <a:normAutofit/>
          </a:bodyPr>
          <a:lstStyle/>
          <a:p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Frutiger LT W01_65 Bold1475746"/>
              </a:rPr>
              <a:t>Pharmacy First - EMIS training Webinar</a:t>
            </a:r>
            <a:endParaRPr lang="en-GB" sz="4000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F02BA3E-923D-B5B6-193D-D3DD9AE40D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178" y="1904630"/>
            <a:ext cx="3440058" cy="369331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🔗</a:t>
            </a:r>
            <a:r>
              <a:rPr kumimoji="0" lang="en-US" altLang="en-US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  <a:hlinkClick r:id="rId3"/>
              </a:rPr>
              <a:t>https://youtu.be/hr2ArUSeWPQ</a:t>
            </a:r>
            <a:endParaRPr lang="en-US" altLang="en-US" b="1" dirty="0">
              <a:latin typeface="Aptos" panose="020B00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Audience</a:t>
            </a:r>
            <a:endParaRPr kumimoji="0" lang="en-US" altLang="en-US" b="0" i="0" u="none" strike="noStrike" cap="none" normalizeH="0" baseline="0" dirty="0">
              <a:ln>
                <a:noFill/>
              </a:ln>
              <a:effectLst/>
              <a:latin typeface="Aptos" panose="020B00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All clinical and non clinical staff working in GP Practices that use the EMIS system and Community Pharmacies.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Suggested use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Training session which can be used for Protected Time to Learn sessions (PTTL), training new starters or a refresher.</a:t>
            </a:r>
          </a:p>
        </p:txBody>
      </p:sp>
      <p:pic>
        <p:nvPicPr>
          <p:cNvPr id="4" name="Online Media 3" title="Pharmacy First   EMIS Webinar Training 20240917 193215 Meeting Recording">
            <a:hlinkClick r:id="" action="ppaction://media"/>
            <a:extLst>
              <a:ext uri="{FF2B5EF4-FFF2-40B4-BE49-F238E27FC236}">
                <a16:creationId xmlns:a16="http://schemas.microsoft.com/office/drawing/2014/main" id="{F6E7BCE9-1489-91D7-6890-7EC6090055D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978168" y="1553725"/>
            <a:ext cx="7778989" cy="439512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4947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31761F-0289-2682-45DA-D8B88102ED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nline Media 4" title="Pharmacy First   SystmOne Training Webinar">
            <a:hlinkClick r:id="" action="ppaction://media"/>
            <a:extLst>
              <a:ext uri="{FF2B5EF4-FFF2-40B4-BE49-F238E27FC236}">
                <a16:creationId xmlns:a16="http://schemas.microsoft.com/office/drawing/2014/main" id="{EABE6C1A-387F-BEB9-00B2-F00CAA0D0B4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978168" y="1553725"/>
            <a:ext cx="7778989" cy="439512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09DD35B-1637-F496-2118-B42271B1F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843" y="246364"/>
            <a:ext cx="11205255" cy="1325563"/>
          </a:xfrm>
        </p:spPr>
        <p:txBody>
          <a:bodyPr>
            <a:normAutofit fontScale="90000"/>
          </a:bodyPr>
          <a:lstStyle/>
          <a:p>
            <a:r>
              <a:rPr kumimoji="0" lang="en-GB" altLang="en-US" sz="4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Frutiger LT W01_65 Bold1475746"/>
              </a:rPr>
              <a:t>Pharmacy First - Ardens </a:t>
            </a:r>
            <a:r>
              <a:rPr kumimoji="0" lang="en-GB" altLang="en-US" sz="4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Frutiger LT W01_65 Bold1475746"/>
              </a:rPr>
              <a:t>SystmOne</a:t>
            </a:r>
            <a:r>
              <a:rPr kumimoji="0" lang="en-GB" altLang="en-US" sz="4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Frutiger LT W01_65 Bold1475746"/>
              </a:rPr>
              <a:t> training Webinar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6752D97-D0E8-3413-8480-C28A323CA7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3" y="1904630"/>
            <a:ext cx="3450332" cy="369331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🔗</a:t>
            </a:r>
            <a:r>
              <a:rPr kumimoji="0" lang="en-US" altLang="en-US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  <a:hlinkClick r:id="rId4"/>
              </a:rPr>
              <a:t>https://youtu.be/xgAQOjWKjJM</a:t>
            </a:r>
            <a:endParaRPr lang="en-US" altLang="en-US" b="1" dirty="0">
              <a:latin typeface="Aptos" panose="020B00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Audience</a:t>
            </a:r>
            <a:endParaRPr kumimoji="0" lang="en-US" altLang="en-US" b="0" i="0" u="none" strike="noStrike" cap="none" normalizeH="0" baseline="0" dirty="0">
              <a:ln>
                <a:noFill/>
              </a:ln>
              <a:effectLst/>
              <a:latin typeface="Aptos" panose="020B00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b="0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All clinical and non clinical staff working in GP Practices that use Ardens </a:t>
            </a:r>
            <a:r>
              <a:rPr kumimoji="0" lang="en-GB" altLang="en-US" b="0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SystmOne</a:t>
            </a:r>
            <a:r>
              <a:rPr kumimoji="0" lang="en-GB" altLang="en-US" b="0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and Community Pharmacies.</a:t>
            </a:r>
            <a:endParaRPr kumimoji="0" lang="en-US" altLang="en-US" b="0" i="0" u="none" strike="noStrike" cap="none" normalizeH="0" baseline="0" dirty="0">
              <a:ln>
                <a:noFill/>
              </a:ln>
              <a:effectLst/>
              <a:latin typeface="Aptos" panose="020B00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Suggested use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b="0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Training session which can be used for Protected Time to Learn sessions (PTTL), training new starters or a refresher.</a:t>
            </a:r>
            <a:endParaRPr kumimoji="0" lang="en-US" altLang="en-US" b="0" i="0" u="none" strike="noStrike" cap="none" normalizeH="0" baseline="0" dirty="0">
              <a:ln>
                <a:noFill/>
              </a:ln>
              <a:effectLst/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50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A8E4D7-B78D-2412-9919-0B09604D17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B500C25-D793-83AA-9683-A25D37B16160}"/>
              </a:ext>
            </a:extLst>
          </p:cNvPr>
          <p:cNvSpPr txBox="1"/>
          <p:nvPr/>
        </p:nvSpPr>
        <p:spPr>
          <a:xfrm>
            <a:off x="661352" y="447927"/>
            <a:ext cx="10869296" cy="629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GB" sz="3200" b="1" dirty="0">
                <a:solidFill>
                  <a:srgbClr val="0072CE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</a:rPr>
              <a:t>Pharmacy Contraception Service</a:t>
            </a:r>
            <a:endParaRPr lang="en-GB" sz="3200" b="1" dirty="0">
              <a:solidFill>
                <a:srgbClr val="0072CE"/>
              </a:solidFill>
              <a:effectLst/>
              <a:latin typeface="Mokoko Medium"/>
              <a:ea typeface="Calibri" panose="020F050202020403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0ABF67F-042B-9B66-E963-E4DACFB7EE8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943" t="7034" r="18389" b="5839"/>
          <a:stretch/>
        </p:blipFill>
        <p:spPr>
          <a:xfrm>
            <a:off x="169137" y="5728911"/>
            <a:ext cx="11931231" cy="417455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81D6933-68E3-4547-9295-F959C16C45DF}"/>
              </a:ext>
            </a:extLst>
          </p:cNvPr>
          <p:cNvSpPr txBox="1">
            <a:spLocks/>
          </p:cNvSpPr>
          <p:nvPr/>
        </p:nvSpPr>
        <p:spPr>
          <a:xfrm>
            <a:off x="661352" y="1746607"/>
            <a:ext cx="5924383" cy="36929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Clr>
                <a:srgbClr val="FF6E3B"/>
              </a:buClr>
              <a:buSzPct val="80000"/>
              <a:buFont typeface="Wingdings" pitchFamily="2" charset="2"/>
              <a:buNone/>
              <a:defRPr sz="2000" kern="1200">
                <a:solidFill>
                  <a:srgbClr val="0072CE"/>
                </a:solidFill>
                <a:latin typeface="DM Sans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rgbClr val="FF6E3B"/>
              </a:buClr>
              <a:buSzPct val="80000"/>
              <a:buFont typeface="Wingdings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DM Sans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rgbClr val="FF6E3B"/>
              </a:buClr>
              <a:buSzPct val="80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DM Sans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rgbClr val="FF6E3B"/>
              </a:buClr>
              <a:buSzPct val="8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DM Sans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rgbClr val="FF6E3B"/>
              </a:buClr>
              <a:buSzPct val="8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DM Sans" pitchFamily="2" charset="77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15000"/>
              </a:lnSpc>
              <a:spcBef>
                <a:spcPts val="4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700" dirty="0">
                <a:latin typeface="Aptos" panose="020B0004020202020204" pitchFamily="34" charset="0"/>
                <a:ea typeface="Calibri" panose="020F0502020204030204" pitchFamily="34" charset="0"/>
                <a:cs typeface="Azo Sans"/>
              </a:rPr>
              <a:t>This NHS service enables pharmacists to start and monitor routine oral contraception (OC) supplies.</a:t>
            </a:r>
          </a:p>
          <a:p>
            <a:pPr marL="342900" indent="-342900">
              <a:lnSpc>
                <a:spcPct val="115000"/>
              </a:lnSpc>
              <a:spcBef>
                <a:spcPts val="4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700" dirty="0"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GP practices can sign-post or electronically refer (preferred) eligible patients for consultations. </a:t>
            </a:r>
          </a:p>
          <a:p>
            <a:pPr marL="342900" indent="-342900">
              <a:lnSpc>
                <a:spcPct val="115000"/>
              </a:lnSpc>
              <a:spcBef>
                <a:spcPts val="4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700" dirty="0"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Where the patient consents, their GP practice will be notified on the day of provision of the service or on the following working day.</a:t>
            </a:r>
          </a:p>
          <a:p>
            <a:pPr marL="342900" indent="-342900">
              <a:lnSpc>
                <a:spcPct val="115000"/>
              </a:lnSpc>
              <a:spcBef>
                <a:spcPts val="4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700" dirty="0">
                <a:latin typeface="Aptos" panose="020B0004020202020204" pitchFamily="34" charset="0"/>
                <a:ea typeface="Calibri" panose="020F0502020204030204" pitchFamily="34" charset="0"/>
              </a:rPr>
              <a:t>From October 2025, subject to the introduction of IT updates, the service will be expanded to include Emergency Hormonal Contraception (EHC).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B4C2E9-7AD4-2BDF-8AA2-6758F5F57B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1832" y="1641506"/>
            <a:ext cx="4682691" cy="2458413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E35B980-6791-E715-7E0E-AAC44126650A}"/>
              </a:ext>
            </a:extLst>
          </p:cNvPr>
          <p:cNvSpPr txBox="1">
            <a:spLocks/>
          </p:cNvSpPr>
          <p:nvPr/>
        </p:nvSpPr>
        <p:spPr>
          <a:xfrm>
            <a:off x="6874074" y="4492251"/>
            <a:ext cx="4478207" cy="778916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Clr>
                <a:srgbClr val="FF6E3B"/>
              </a:buClr>
              <a:buSzPct val="80000"/>
              <a:buFont typeface="Wingdings" pitchFamily="2" charset="2"/>
              <a:buNone/>
              <a:defRPr sz="2000" kern="1200">
                <a:solidFill>
                  <a:srgbClr val="0072CE"/>
                </a:solidFill>
                <a:latin typeface="DM Sans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rgbClr val="FF6E3B"/>
              </a:buClr>
              <a:buSzPct val="80000"/>
              <a:buFont typeface="Wingdings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DM Sans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rgbClr val="FF6E3B"/>
              </a:buClr>
              <a:buSzPct val="80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DM Sans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rgbClr val="FF6E3B"/>
              </a:buClr>
              <a:buSzPct val="8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DM Sans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rgbClr val="FF6E3B"/>
              </a:buClr>
              <a:buSzPct val="8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DM Sans" pitchFamily="2" charset="77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Bef>
                <a:spcPts val="400"/>
              </a:spcBef>
              <a:spcAft>
                <a:spcPts val="800"/>
              </a:spcAft>
            </a:pPr>
            <a:r>
              <a:rPr lang="en-GB" sz="1700" b="1" u="sng" dirty="0">
                <a:solidFill>
                  <a:schemeClr val="bg2"/>
                </a:solidFill>
                <a:latin typeface="Aptos" panose="020B0004020202020204" pitchFamily="34" charset="0"/>
                <a:ea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Pharmacies which offer the NHS Pharmacy Contraception Service</a:t>
            </a:r>
            <a:endParaRPr lang="en-GB" sz="1700" b="1" u="sng" dirty="0">
              <a:solidFill>
                <a:schemeClr val="bg2"/>
              </a:solidFill>
              <a:latin typeface="Aptos" panose="020B0004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7743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LPC Brand Colours">
      <a:dk1>
        <a:srgbClr val="0072CE"/>
      </a:dk1>
      <a:lt1>
        <a:srgbClr val="48D1BA"/>
      </a:lt1>
      <a:dk2>
        <a:srgbClr val="000000"/>
      </a:dk2>
      <a:lt2>
        <a:srgbClr val="FFFFFF"/>
      </a:lt2>
      <a:accent1>
        <a:srgbClr val="FF6D3A"/>
      </a:accent1>
      <a:accent2>
        <a:srgbClr val="CB00BA"/>
      </a:accent2>
      <a:accent3>
        <a:srgbClr val="CB95FF"/>
      </a:accent3>
      <a:accent4>
        <a:srgbClr val="0072CE"/>
      </a:accent4>
      <a:accent5>
        <a:srgbClr val="FFFFFF"/>
      </a:accent5>
      <a:accent6>
        <a:srgbClr val="000000"/>
      </a:accent6>
      <a:hlink>
        <a:srgbClr val="FF6D3A"/>
      </a:hlink>
      <a:folHlink>
        <a:srgbClr val="CB00BA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03EF403-7F44-489F-B71F-283D01D98A43}" vid="{1473204A-CD99-49A4-B5F8-A72D92BFEEA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C6967E194DD64494AD0E6C8A735052" ma:contentTypeVersion="15" ma:contentTypeDescription="Create a new document." ma:contentTypeScope="" ma:versionID="251582acfe5404d88e49187a1c99b3b6">
  <xsd:schema xmlns:xsd="http://www.w3.org/2001/XMLSchema" xmlns:xs="http://www.w3.org/2001/XMLSchema" xmlns:p="http://schemas.microsoft.com/office/2006/metadata/properties" xmlns:ns2="fd8cfb47-6e6d-4a00-897e-c9ea5d93a153" xmlns:ns3="69cea5db-7e02-4431-9b5c-aa450fecd605" targetNamespace="http://schemas.microsoft.com/office/2006/metadata/properties" ma:root="true" ma:fieldsID="9180dedea6d2ac5cd6e8cab6325890c8" ns2:_="" ns3:_="">
    <xsd:import namespace="fd8cfb47-6e6d-4a00-897e-c9ea5d93a153"/>
    <xsd:import namespace="69cea5db-7e02-4431-9b5c-aa450fecd60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8cfb47-6e6d-4a00-897e-c9ea5d93a15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5" nillable="true" ma:displayName="Location" ma:description="" ma:indexed="true" ma:internalName="MediaServiceLocatio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e462a569-a05e-49e1-9719-db90646bb6c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cea5db-7e02-4431-9b5c-aa450fecd605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29e2576d-9978-408a-b310-4f73eae30ec4}" ma:internalName="TaxCatchAll" ma:showField="CatchAllData" ma:web="69cea5db-7e02-4431-9b5c-aa450fecd60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9cea5db-7e02-4431-9b5c-aa450fecd605" xsi:nil="true"/>
    <lcf76f155ced4ddcb4097134ff3c332f xmlns="fd8cfb47-6e6d-4a00-897e-c9ea5d93a15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7935FF5-9A7A-4379-B2A6-58E4C1AB93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d8cfb47-6e6d-4a00-897e-c9ea5d93a153"/>
    <ds:schemaRef ds:uri="69cea5db-7e02-4431-9b5c-aa450fecd60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7C7099F-39E8-4738-9EAE-C003CC019DB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600240E-DC97-4801-BBAB-ADC8512FE419}">
  <ds:schemaRefs>
    <ds:schemaRef ds:uri="http://schemas.openxmlformats.org/package/2006/metadata/core-properties"/>
    <ds:schemaRef ds:uri="fd8cfb47-6e6d-4a00-897e-c9ea5d93a153"/>
    <ds:schemaRef ds:uri="http://purl.org/dc/dcmitype/"/>
    <ds:schemaRef ds:uri="http://schemas.microsoft.com/office/infopath/2007/PartnerControls"/>
    <ds:schemaRef ds:uri="69cea5db-7e02-4431-9b5c-aa450fecd605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purl.org/dc/terms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LPC Presentation Template</Template>
  <TotalTime>14502</TotalTime>
  <Words>696</Words>
  <Application>Microsoft Office PowerPoint</Application>
  <PresentationFormat>Widescreen</PresentationFormat>
  <Paragraphs>78</Paragraphs>
  <Slides>13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Aptos</vt:lpstr>
      <vt:lpstr>Arial</vt:lpstr>
      <vt:lpstr>Calibri</vt:lpstr>
      <vt:lpstr>DM Sans</vt:lpstr>
      <vt:lpstr>Frutiger LT W01_65 Bold1475746</vt:lpstr>
      <vt:lpstr>Mokoko Medium</vt:lpstr>
      <vt:lpstr>Wingdings</vt:lpstr>
      <vt:lpstr>Office Theme</vt:lpstr>
      <vt:lpstr>Supporting GP Practices Community Pharmacy Services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Pharmacy First - EMIS training Webinar</vt:lpstr>
      <vt:lpstr>Pharmacy First - Ardens SystmOne training Webinar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is your title slide</dc:title>
  <dc:creator>Lorna Girling</dc:creator>
  <cp:lastModifiedBy>Niru Sivanesan</cp:lastModifiedBy>
  <cp:revision>24</cp:revision>
  <dcterms:created xsi:type="dcterms:W3CDTF">2024-02-07T11:39:33Z</dcterms:created>
  <dcterms:modified xsi:type="dcterms:W3CDTF">2025-06-24T10:38:15Z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0x0101003EC6967E194DD64494AD0E6C8A735052</vt:lpwstr>
  </property>
</Properties>
</file>