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3"/>
  </p:notesMasterIdLst>
  <p:sldIdLst>
    <p:sldId id="287" r:id="rId4"/>
    <p:sldId id="290" r:id="rId5"/>
    <p:sldId id="345" r:id="rId6"/>
    <p:sldId id="346" r:id="rId7"/>
    <p:sldId id="347" r:id="rId8"/>
    <p:sldId id="348" r:id="rId9"/>
    <p:sldId id="349" r:id="rId10"/>
    <p:sldId id="323" r:id="rId11"/>
    <p:sldId id="35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3DB"/>
    <a:srgbClr val="C8DBAA"/>
    <a:srgbClr val="24E7B7"/>
    <a:srgbClr val="6DDB75"/>
    <a:srgbClr val="0072CE"/>
    <a:srgbClr val="47D1BA"/>
    <a:srgbClr val="0F6B61"/>
    <a:srgbClr val="CC9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5" autoAdjust="0"/>
    <p:restoredTop sz="93842" autoAdjust="0"/>
  </p:normalViewPr>
  <p:slideViewPr>
    <p:cSldViewPr snapToGrid="0">
      <p:cViewPr varScale="1">
        <p:scale>
          <a:sx n="107" d="100"/>
          <a:sy n="107" d="100"/>
        </p:scale>
        <p:origin x="55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Musson" userId="bb9b9808-1365-420f-9953-20db71214de3" providerId="ADAL" clId="{C6C37B01-9A99-440B-AFB9-FDA7F1C5DA9B}"/>
    <pc:docChg chg="delSld modSld">
      <pc:chgData name="Helen Musson" userId="bb9b9808-1365-420f-9953-20db71214de3" providerId="ADAL" clId="{C6C37B01-9A99-440B-AFB9-FDA7F1C5DA9B}" dt="2025-09-25T07:49:51.667" v="1" actId="403"/>
      <pc:docMkLst>
        <pc:docMk/>
      </pc:docMkLst>
      <pc:sldChg chg="del">
        <pc:chgData name="Helen Musson" userId="bb9b9808-1365-420f-9953-20db71214de3" providerId="ADAL" clId="{C6C37B01-9A99-440B-AFB9-FDA7F1C5DA9B}" dt="2025-09-25T07:49:46.009" v="0" actId="47"/>
        <pc:sldMkLst>
          <pc:docMk/>
          <pc:sldMk cId="1280815855" sldId="280"/>
        </pc:sldMkLst>
      </pc:sldChg>
      <pc:sldChg chg="modSp mod">
        <pc:chgData name="Helen Musson" userId="bb9b9808-1365-420f-9953-20db71214de3" providerId="ADAL" clId="{C6C37B01-9A99-440B-AFB9-FDA7F1C5DA9B}" dt="2025-09-25T07:49:51.667" v="1" actId="403"/>
        <pc:sldMkLst>
          <pc:docMk/>
          <pc:sldMk cId="2552998052" sldId="287"/>
        </pc:sldMkLst>
        <pc:graphicFrameChg chg="modGraphic">
          <ac:chgData name="Helen Musson" userId="bb9b9808-1365-420f-9953-20db71214de3" providerId="ADAL" clId="{C6C37B01-9A99-440B-AFB9-FDA7F1C5DA9B}" dt="2025-09-25T07:49:51.667" v="1" actId="403"/>
          <ac:graphicFrameMkLst>
            <pc:docMk/>
            <pc:sldMk cId="2552998052" sldId="287"/>
            <ac:graphicFrameMk id="8" creationId="{D491C9A5-F90C-6E5F-BCEE-C49B6D09C224}"/>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BF661-DF0B-4246-A332-60E0B79C4653}"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GB"/>
        </a:p>
      </dgm:t>
    </dgm:pt>
    <dgm:pt modelId="{71B9F0DD-ED07-476D-8A62-50EA45B3567E}">
      <dgm:prSet phldrT="[Text]" custT="1"/>
      <dgm:spPr/>
      <dgm:t>
        <a:bodyPr/>
        <a:lstStyle/>
        <a:p>
          <a:r>
            <a:rPr lang="en-GB" sz="2400" b="1" dirty="0">
              <a:solidFill>
                <a:schemeClr val="tx2"/>
              </a:solidFill>
            </a:rPr>
            <a:t>Maximising your ABPMs by using a multi-faceted approach</a:t>
          </a:r>
        </a:p>
      </dgm:t>
    </dgm:pt>
    <dgm:pt modelId="{4ABA97FA-A4A4-45AF-B411-D618B32C30C7}" type="parTrans" cxnId="{C0D5058A-F055-43B9-822A-58F962FA1DC9}">
      <dgm:prSet/>
      <dgm:spPr/>
      <dgm:t>
        <a:bodyPr/>
        <a:lstStyle/>
        <a:p>
          <a:endParaRPr lang="en-GB">
            <a:solidFill>
              <a:schemeClr val="tx2"/>
            </a:solidFill>
          </a:endParaRPr>
        </a:p>
      </dgm:t>
    </dgm:pt>
    <dgm:pt modelId="{ED386728-4232-45CF-A541-86E6D1BE58E5}" type="sibTrans" cxnId="{C0D5058A-F055-43B9-822A-58F962FA1DC9}">
      <dgm:prSet/>
      <dgm:spPr/>
      <dgm:t>
        <a:bodyPr/>
        <a:lstStyle/>
        <a:p>
          <a:endParaRPr lang="en-GB">
            <a:solidFill>
              <a:schemeClr val="tx2"/>
            </a:solidFill>
          </a:endParaRPr>
        </a:p>
      </dgm:t>
    </dgm:pt>
    <dgm:pt modelId="{53985496-A697-444F-8FD7-45F6EF788EE9}">
      <dgm:prSet phldrT="[Text]"/>
      <dgm:spPr/>
      <dgm:t>
        <a:bodyPr/>
        <a:lstStyle/>
        <a:p>
          <a:r>
            <a:rPr lang="en-GB" dirty="0">
              <a:solidFill>
                <a:schemeClr val="tx2"/>
              </a:solidFill>
            </a:rPr>
            <a:t>Pharmacy Processes</a:t>
          </a:r>
        </a:p>
      </dgm:t>
    </dgm:pt>
    <dgm:pt modelId="{354C2146-44E7-4616-B638-C25BC177FB81}" type="parTrans" cxnId="{2FC1AF54-F526-4FC8-832B-E778927C6596}">
      <dgm:prSet/>
      <dgm:spPr/>
      <dgm:t>
        <a:bodyPr/>
        <a:lstStyle/>
        <a:p>
          <a:endParaRPr lang="en-GB">
            <a:solidFill>
              <a:schemeClr val="tx2"/>
            </a:solidFill>
          </a:endParaRPr>
        </a:p>
      </dgm:t>
    </dgm:pt>
    <dgm:pt modelId="{8D9C2881-8FAE-41E0-B8E9-C8F8C7E0FF82}" type="sibTrans" cxnId="{2FC1AF54-F526-4FC8-832B-E778927C6596}">
      <dgm:prSet/>
      <dgm:spPr/>
      <dgm:t>
        <a:bodyPr/>
        <a:lstStyle/>
        <a:p>
          <a:endParaRPr lang="en-GB">
            <a:solidFill>
              <a:schemeClr val="tx2"/>
            </a:solidFill>
          </a:endParaRPr>
        </a:p>
      </dgm:t>
    </dgm:pt>
    <dgm:pt modelId="{837AC9A0-B21C-4F14-A109-897A8CB67B48}">
      <dgm:prSet phldrT="[Text]"/>
      <dgm:spPr/>
      <dgm:t>
        <a:bodyPr/>
        <a:lstStyle/>
        <a:p>
          <a:r>
            <a:rPr lang="en-GB" dirty="0">
              <a:solidFill>
                <a:schemeClr val="tx2"/>
              </a:solidFill>
            </a:rPr>
            <a:t>Service Promotion and Patient Engagement</a:t>
          </a:r>
        </a:p>
      </dgm:t>
    </dgm:pt>
    <dgm:pt modelId="{F534456C-7A71-43CF-A793-D7FF5CD01224}" type="parTrans" cxnId="{002BDBB7-04BA-4B41-A79E-0F147A0E1DDC}">
      <dgm:prSet/>
      <dgm:spPr/>
      <dgm:t>
        <a:bodyPr/>
        <a:lstStyle/>
        <a:p>
          <a:endParaRPr lang="en-GB">
            <a:solidFill>
              <a:schemeClr val="tx2"/>
            </a:solidFill>
          </a:endParaRPr>
        </a:p>
      </dgm:t>
    </dgm:pt>
    <dgm:pt modelId="{0C4DA05E-A251-4507-BBAE-21206337ACF2}" type="sibTrans" cxnId="{002BDBB7-04BA-4B41-A79E-0F147A0E1DDC}">
      <dgm:prSet/>
      <dgm:spPr/>
      <dgm:t>
        <a:bodyPr/>
        <a:lstStyle/>
        <a:p>
          <a:endParaRPr lang="en-GB">
            <a:solidFill>
              <a:schemeClr val="tx2"/>
            </a:solidFill>
          </a:endParaRPr>
        </a:p>
      </dgm:t>
    </dgm:pt>
    <dgm:pt modelId="{C77CCC67-64ED-410F-822C-23C848EF9AC2}">
      <dgm:prSet phldrT="[Text]"/>
      <dgm:spPr/>
      <dgm:t>
        <a:bodyPr/>
        <a:lstStyle/>
        <a:p>
          <a:r>
            <a:rPr lang="en-GB" dirty="0">
              <a:solidFill>
                <a:schemeClr val="tx2"/>
              </a:solidFill>
            </a:rPr>
            <a:t>Collaboration with local providers</a:t>
          </a:r>
        </a:p>
      </dgm:t>
    </dgm:pt>
    <dgm:pt modelId="{D519CE38-2DE9-4124-BB12-BECB2473A28C}" type="parTrans" cxnId="{A8620171-97E3-4021-BAE7-36FBDA81751C}">
      <dgm:prSet/>
      <dgm:spPr/>
      <dgm:t>
        <a:bodyPr/>
        <a:lstStyle/>
        <a:p>
          <a:endParaRPr lang="en-GB">
            <a:solidFill>
              <a:schemeClr val="tx2"/>
            </a:solidFill>
          </a:endParaRPr>
        </a:p>
      </dgm:t>
    </dgm:pt>
    <dgm:pt modelId="{34852C07-F5E8-4A4D-A1DE-35E0B6994900}" type="sibTrans" cxnId="{A8620171-97E3-4021-BAE7-36FBDA81751C}">
      <dgm:prSet/>
      <dgm:spPr/>
      <dgm:t>
        <a:bodyPr/>
        <a:lstStyle/>
        <a:p>
          <a:endParaRPr lang="en-GB">
            <a:solidFill>
              <a:schemeClr val="tx2"/>
            </a:solidFill>
          </a:endParaRPr>
        </a:p>
      </dgm:t>
    </dgm:pt>
    <dgm:pt modelId="{125889A7-9CC7-4A2F-A5C6-D9C05775412D}">
      <dgm:prSet phldrT="[Text]"/>
      <dgm:spPr/>
      <dgm:t>
        <a:bodyPr/>
        <a:lstStyle/>
        <a:p>
          <a:r>
            <a:rPr lang="en-GB" dirty="0">
              <a:solidFill>
                <a:schemeClr val="tx2"/>
              </a:solidFill>
            </a:rPr>
            <a:t>Working with GP practices</a:t>
          </a:r>
        </a:p>
      </dgm:t>
    </dgm:pt>
    <dgm:pt modelId="{EB697210-68DA-4E3B-8B57-F3C0B7152ED6}" type="parTrans" cxnId="{545062AE-74D7-4230-924A-907C59D2D5E6}">
      <dgm:prSet/>
      <dgm:spPr/>
      <dgm:t>
        <a:bodyPr/>
        <a:lstStyle/>
        <a:p>
          <a:endParaRPr lang="en-GB">
            <a:solidFill>
              <a:schemeClr val="tx2"/>
            </a:solidFill>
          </a:endParaRPr>
        </a:p>
      </dgm:t>
    </dgm:pt>
    <dgm:pt modelId="{DEC491D3-DA2E-4EAD-BCA1-130FD60484CA}" type="sibTrans" cxnId="{545062AE-74D7-4230-924A-907C59D2D5E6}">
      <dgm:prSet/>
      <dgm:spPr/>
      <dgm:t>
        <a:bodyPr/>
        <a:lstStyle/>
        <a:p>
          <a:endParaRPr lang="en-GB">
            <a:solidFill>
              <a:schemeClr val="tx2"/>
            </a:solidFill>
          </a:endParaRPr>
        </a:p>
      </dgm:t>
    </dgm:pt>
    <dgm:pt modelId="{21A2C238-A8EC-493D-A5EC-5DC5CA49024B}">
      <dgm:prSet phldrT="[Text]"/>
      <dgm:spPr/>
      <dgm:t>
        <a:bodyPr/>
        <a:lstStyle/>
        <a:p>
          <a:r>
            <a:rPr lang="en-GB" dirty="0">
              <a:solidFill>
                <a:schemeClr val="tx2"/>
              </a:solidFill>
            </a:rPr>
            <a:t>Being Prepared</a:t>
          </a:r>
        </a:p>
      </dgm:t>
    </dgm:pt>
    <dgm:pt modelId="{37D731BE-11A7-439B-AE3D-C7EE0B3F5E17}" type="parTrans" cxnId="{28A90A33-8CC3-429B-91AF-C65329A3EC00}">
      <dgm:prSet/>
      <dgm:spPr/>
      <dgm:t>
        <a:bodyPr/>
        <a:lstStyle/>
        <a:p>
          <a:endParaRPr lang="en-GB">
            <a:solidFill>
              <a:schemeClr val="tx2"/>
            </a:solidFill>
          </a:endParaRPr>
        </a:p>
      </dgm:t>
    </dgm:pt>
    <dgm:pt modelId="{6A0886CB-FA5C-4548-85FC-A20F5EE8C4AA}" type="sibTrans" cxnId="{28A90A33-8CC3-429B-91AF-C65329A3EC00}">
      <dgm:prSet/>
      <dgm:spPr/>
      <dgm:t>
        <a:bodyPr/>
        <a:lstStyle/>
        <a:p>
          <a:endParaRPr lang="en-GB">
            <a:solidFill>
              <a:schemeClr val="tx2"/>
            </a:solidFill>
          </a:endParaRPr>
        </a:p>
      </dgm:t>
    </dgm:pt>
    <dgm:pt modelId="{4F2A9CE3-82BF-4D81-A802-5E4FF77B95B6}">
      <dgm:prSet phldrT="[Text]"/>
      <dgm:spPr/>
      <dgm:t>
        <a:bodyPr/>
        <a:lstStyle/>
        <a:p>
          <a:r>
            <a:rPr lang="en-GB" dirty="0">
              <a:solidFill>
                <a:schemeClr val="tx2"/>
              </a:solidFill>
            </a:rPr>
            <a:t>Pharmacy Staffing</a:t>
          </a:r>
        </a:p>
      </dgm:t>
    </dgm:pt>
    <dgm:pt modelId="{80344C02-507C-4ACB-B75D-D7A577D34C8B}" type="parTrans" cxnId="{833E7171-7FC4-4719-9B1C-5A2514443669}">
      <dgm:prSet/>
      <dgm:spPr/>
      <dgm:t>
        <a:bodyPr/>
        <a:lstStyle/>
        <a:p>
          <a:endParaRPr lang="en-GB">
            <a:solidFill>
              <a:schemeClr val="tx2"/>
            </a:solidFill>
          </a:endParaRPr>
        </a:p>
      </dgm:t>
    </dgm:pt>
    <dgm:pt modelId="{AEBF2934-B5B3-48D3-9035-DB4BCFF9515A}" type="sibTrans" cxnId="{833E7171-7FC4-4719-9B1C-5A2514443669}">
      <dgm:prSet/>
      <dgm:spPr/>
      <dgm:t>
        <a:bodyPr/>
        <a:lstStyle/>
        <a:p>
          <a:endParaRPr lang="en-GB">
            <a:solidFill>
              <a:schemeClr val="tx2"/>
            </a:solidFill>
          </a:endParaRPr>
        </a:p>
      </dgm:t>
    </dgm:pt>
    <dgm:pt modelId="{6D8FE10D-E2A9-495D-B9D1-90712FACAA6E}" type="pres">
      <dgm:prSet presAssocID="{8B6BF661-DF0B-4246-A332-60E0B79C4653}" presName="Name0" presStyleCnt="0">
        <dgm:presLayoutVars>
          <dgm:chMax val="1"/>
          <dgm:chPref val="1"/>
          <dgm:dir/>
          <dgm:animOne val="branch"/>
          <dgm:animLvl val="lvl"/>
        </dgm:presLayoutVars>
      </dgm:prSet>
      <dgm:spPr/>
    </dgm:pt>
    <dgm:pt modelId="{E7751FCB-BBA4-4996-A3E4-652A6AC96A09}" type="pres">
      <dgm:prSet presAssocID="{71B9F0DD-ED07-476D-8A62-50EA45B3567E}" presName="Parent" presStyleLbl="node0" presStyleIdx="0" presStyleCnt="1">
        <dgm:presLayoutVars>
          <dgm:chMax val="6"/>
          <dgm:chPref val="6"/>
        </dgm:presLayoutVars>
      </dgm:prSet>
      <dgm:spPr/>
    </dgm:pt>
    <dgm:pt modelId="{DFAED3AC-1FE7-4D62-A279-BF155BF57A16}" type="pres">
      <dgm:prSet presAssocID="{53985496-A697-444F-8FD7-45F6EF788EE9}" presName="Accent1" presStyleCnt="0"/>
      <dgm:spPr/>
    </dgm:pt>
    <dgm:pt modelId="{4048BCED-56B1-42CC-8590-EE90763C2594}" type="pres">
      <dgm:prSet presAssocID="{53985496-A697-444F-8FD7-45F6EF788EE9}" presName="Accent" presStyleLbl="bgShp" presStyleIdx="0" presStyleCnt="6"/>
      <dgm:spPr/>
    </dgm:pt>
    <dgm:pt modelId="{85EB039D-38D2-4611-ABB2-4D3A704A23B9}" type="pres">
      <dgm:prSet presAssocID="{53985496-A697-444F-8FD7-45F6EF788EE9}" presName="Child1" presStyleLbl="node1" presStyleIdx="0" presStyleCnt="6">
        <dgm:presLayoutVars>
          <dgm:chMax val="0"/>
          <dgm:chPref val="0"/>
          <dgm:bulletEnabled val="1"/>
        </dgm:presLayoutVars>
      </dgm:prSet>
      <dgm:spPr/>
    </dgm:pt>
    <dgm:pt modelId="{44DB05E8-2626-411E-81E5-EF8B4D58F948}" type="pres">
      <dgm:prSet presAssocID="{837AC9A0-B21C-4F14-A109-897A8CB67B48}" presName="Accent2" presStyleCnt="0"/>
      <dgm:spPr/>
    </dgm:pt>
    <dgm:pt modelId="{B8BAEBA5-E87B-4882-AFB9-B8C5BE38DEE2}" type="pres">
      <dgm:prSet presAssocID="{837AC9A0-B21C-4F14-A109-897A8CB67B48}" presName="Accent" presStyleLbl="bgShp" presStyleIdx="1" presStyleCnt="6"/>
      <dgm:spPr/>
    </dgm:pt>
    <dgm:pt modelId="{40AD924D-77AB-4E18-81BE-2537A227B590}" type="pres">
      <dgm:prSet presAssocID="{837AC9A0-B21C-4F14-A109-897A8CB67B48}" presName="Child2" presStyleLbl="node1" presStyleIdx="1" presStyleCnt="6">
        <dgm:presLayoutVars>
          <dgm:chMax val="0"/>
          <dgm:chPref val="0"/>
          <dgm:bulletEnabled val="1"/>
        </dgm:presLayoutVars>
      </dgm:prSet>
      <dgm:spPr/>
    </dgm:pt>
    <dgm:pt modelId="{AE082F25-768A-4B8E-B402-BCD26F2B1C31}" type="pres">
      <dgm:prSet presAssocID="{C77CCC67-64ED-410F-822C-23C848EF9AC2}" presName="Accent3" presStyleCnt="0"/>
      <dgm:spPr/>
    </dgm:pt>
    <dgm:pt modelId="{A54DDBEA-4CE5-4893-8A9A-8B5348A02DBB}" type="pres">
      <dgm:prSet presAssocID="{C77CCC67-64ED-410F-822C-23C848EF9AC2}" presName="Accent" presStyleLbl="bgShp" presStyleIdx="2" presStyleCnt="6"/>
      <dgm:spPr/>
    </dgm:pt>
    <dgm:pt modelId="{10C59380-5AF2-45F4-A603-21C6A189131C}" type="pres">
      <dgm:prSet presAssocID="{C77CCC67-64ED-410F-822C-23C848EF9AC2}" presName="Child3" presStyleLbl="node1" presStyleIdx="2" presStyleCnt="6">
        <dgm:presLayoutVars>
          <dgm:chMax val="0"/>
          <dgm:chPref val="0"/>
          <dgm:bulletEnabled val="1"/>
        </dgm:presLayoutVars>
      </dgm:prSet>
      <dgm:spPr/>
    </dgm:pt>
    <dgm:pt modelId="{932067A7-8A33-49E7-A1F4-D19D842C8EC4}" type="pres">
      <dgm:prSet presAssocID="{125889A7-9CC7-4A2F-A5C6-D9C05775412D}" presName="Accent4" presStyleCnt="0"/>
      <dgm:spPr/>
    </dgm:pt>
    <dgm:pt modelId="{B8F877EB-62C0-42A2-B5EF-60F6D8734F7D}" type="pres">
      <dgm:prSet presAssocID="{125889A7-9CC7-4A2F-A5C6-D9C05775412D}" presName="Accent" presStyleLbl="bgShp" presStyleIdx="3" presStyleCnt="6"/>
      <dgm:spPr/>
    </dgm:pt>
    <dgm:pt modelId="{AE5BA97F-EE71-445D-BFF8-83B3911F56AB}" type="pres">
      <dgm:prSet presAssocID="{125889A7-9CC7-4A2F-A5C6-D9C05775412D}" presName="Child4" presStyleLbl="node1" presStyleIdx="3" presStyleCnt="6">
        <dgm:presLayoutVars>
          <dgm:chMax val="0"/>
          <dgm:chPref val="0"/>
          <dgm:bulletEnabled val="1"/>
        </dgm:presLayoutVars>
      </dgm:prSet>
      <dgm:spPr/>
    </dgm:pt>
    <dgm:pt modelId="{9A27787A-C238-47AF-B32D-6C10F571B996}" type="pres">
      <dgm:prSet presAssocID="{21A2C238-A8EC-493D-A5EC-5DC5CA49024B}" presName="Accent5" presStyleCnt="0"/>
      <dgm:spPr/>
    </dgm:pt>
    <dgm:pt modelId="{904D5657-2E05-44CC-8118-3BBA6B75BC42}" type="pres">
      <dgm:prSet presAssocID="{21A2C238-A8EC-493D-A5EC-5DC5CA49024B}" presName="Accent" presStyleLbl="bgShp" presStyleIdx="4" presStyleCnt="6"/>
      <dgm:spPr/>
    </dgm:pt>
    <dgm:pt modelId="{E8D0C8E4-68E9-4F1A-BBC7-6C24B6D82178}" type="pres">
      <dgm:prSet presAssocID="{21A2C238-A8EC-493D-A5EC-5DC5CA49024B}" presName="Child5" presStyleLbl="node1" presStyleIdx="4" presStyleCnt="6">
        <dgm:presLayoutVars>
          <dgm:chMax val="0"/>
          <dgm:chPref val="0"/>
          <dgm:bulletEnabled val="1"/>
        </dgm:presLayoutVars>
      </dgm:prSet>
      <dgm:spPr/>
    </dgm:pt>
    <dgm:pt modelId="{E0B69B7F-E249-438A-BA77-F8B74D6E1A4C}" type="pres">
      <dgm:prSet presAssocID="{4F2A9CE3-82BF-4D81-A802-5E4FF77B95B6}" presName="Accent6" presStyleCnt="0"/>
      <dgm:spPr/>
    </dgm:pt>
    <dgm:pt modelId="{D0662694-DE41-4E2F-8BD9-0EF547E0101D}" type="pres">
      <dgm:prSet presAssocID="{4F2A9CE3-82BF-4D81-A802-5E4FF77B95B6}" presName="Accent" presStyleLbl="bgShp" presStyleIdx="5" presStyleCnt="6"/>
      <dgm:spPr/>
    </dgm:pt>
    <dgm:pt modelId="{0A41BD69-BE49-40EC-AFBC-108AFC4AB459}" type="pres">
      <dgm:prSet presAssocID="{4F2A9CE3-82BF-4D81-A802-5E4FF77B95B6}" presName="Child6" presStyleLbl="node1" presStyleIdx="5" presStyleCnt="6">
        <dgm:presLayoutVars>
          <dgm:chMax val="0"/>
          <dgm:chPref val="0"/>
          <dgm:bulletEnabled val="1"/>
        </dgm:presLayoutVars>
      </dgm:prSet>
      <dgm:spPr/>
    </dgm:pt>
  </dgm:ptLst>
  <dgm:cxnLst>
    <dgm:cxn modelId="{6027250C-2F49-4AB1-A855-1784C325BBB0}" type="presOf" srcId="{8B6BF661-DF0B-4246-A332-60E0B79C4653}" destId="{6D8FE10D-E2A9-495D-B9D1-90712FACAA6E}" srcOrd="0" destOrd="0" presId="urn:microsoft.com/office/officeart/2011/layout/HexagonRadial"/>
    <dgm:cxn modelId="{038A4B20-6610-473B-BAB4-111F1F6F99A8}" type="presOf" srcId="{21A2C238-A8EC-493D-A5EC-5DC5CA49024B}" destId="{E8D0C8E4-68E9-4F1A-BBC7-6C24B6D82178}" srcOrd="0" destOrd="0" presId="urn:microsoft.com/office/officeart/2011/layout/HexagonRadial"/>
    <dgm:cxn modelId="{C21DFF30-8EF3-4AB7-B161-9AE211F2F29D}" type="presOf" srcId="{71B9F0DD-ED07-476D-8A62-50EA45B3567E}" destId="{E7751FCB-BBA4-4996-A3E4-652A6AC96A09}" srcOrd="0" destOrd="0" presId="urn:microsoft.com/office/officeart/2011/layout/HexagonRadial"/>
    <dgm:cxn modelId="{28A90A33-8CC3-429B-91AF-C65329A3EC00}" srcId="{71B9F0DD-ED07-476D-8A62-50EA45B3567E}" destId="{21A2C238-A8EC-493D-A5EC-5DC5CA49024B}" srcOrd="4" destOrd="0" parTransId="{37D731BE-11A7-439B-AE3D-C7EE0B3F5E17}" sibTransId="{6A0886CB-FA5C-4548-85FC-A20F5EE8C4AA}"/>
    <dgm:cxn modelId="{A8620171-97E3-4021-BAE7-36FBDA81751C}" srcId="{71B9F0DD-ED07-476D-8A62-50EA45B3567E}" destId="{C77CCC67-64ED-410F-822C-23C848EF9AC2}" srcOrd="2" destOrd="0" parTransId="{D519CE38-2DE9-4124-BB12-BECB2473A28C}" sibTransId="{34852C07-F5E8-4A4D-A1DE-35E0B6994900}"/>
    <dgm:cxn modelId="{833E7171-7FC4-4719-9B1C-5A2514443669}" srcId="{71B9F0DD-ED07-476D-8A62-50EA45B3567E}" destId="{4F2A9CE3-82BF-4D81-A802-5E4FF77B95B6}" srcOrd="5" destOrd="0" parTransId="{80344C02-507C-4ACB-B75D-D7A577D34C8B}" sibTransId="{AEBF2934-B5B3-48D3-9035-DB4BCFF9515A}"/>
    <dgm:cxn modelId="{91A64572-AD2A-4311-A862-D6BB12D5CBDA}" type="presOf" srcId="{125889A7-9CC7-4A2F-A5C6-D9C05775412D}" destId="{AE5BA97F-EE71-445D-BFF8-83B3911F56AB}" srcOrd="0" destOrd="0" presId="urn:microsoft.com/office/officeart/2011/layout/HexagonRadial"/>
    <dgm:cxn modelId="{2FC1AF54-F526-4FC8-832B-E778927C6596}" srcId="{71B9F0DD-ED07-476D-8A62-50EA45B3567E}" destId="{53985496-A697-444F-8FD7-45F6EF788EE9}" srcOrd="0" destOrd="0" parTransId="{354C2146-44E7-4616-B638-C25BC177FB81}" sibTransId="{8D9C2881-8FAE-41E0-B8E9-C8F8C7E0FF82}"/>
    <dgm:cxn modelId="{19E4775A-6232-4849-99A5-A85E245A9A35}" type="presOf" srcId="{4F2A9CE3-82BF-4D81-A802-5E4FF77B95B6}" destId="{0A41BD69-BE49-40EC-AFBC-108AFC4AB459}" srcOrd="0" destOrd="0" presId="urn:microsoft.com/office/officeart/2011/layout/HexagonRadial"/>
    <dgm:cxn modelId="{26157D84-1F53-414D-8A56-BC227985DB31}" type="presOf" srcId="{837AC9A0-B21C-4F14-A109-897A8CB67B48}" destId="{40AD924D-77AB-4E18-81BE-2537A227B590}" srcOrd="0" destOrd="0" presId="urn:microsoft.com/office/officeart/2011/layout/HexagonRadial"/>
    <dgm:cxn modelId="{21617286-2DC9-4493-A3C3-088028E9003F}" type="presOf" srcId="{53985496-A697-444F-8FD7-45F6EF788EE9}" destId="{85EB039D-38D2-4611-ABB2-4D3A704A23B9}" srcOrd="0" destOrd="0" presId="urn:microsoft.com/office/officeart/2011/layout/HexagonRadial"/>
    <dgm:cxn modelId="{C0D5058A-F055-43B9-822A-58F962FA1DC9}" srcId="{8B6BF661-DF0B-4246-A332-60E0B79C4653}" destId="{71B9F0DD-ED07-476D-8A62-50EA45B3567E}" srcOrd="0" destOrd="0" parTransId="{4ABA97FA-A4A4-45AF-B411-D618B32C30C7}" sibTransId="{ED386728-4232-45CF-A541-86E6D1BE58E5}"/>
    <dgm:cxn modelId="{545062AE-74D7-4230-924A-907C59D2D5E6}" srcId="{71B9F0DD-ED07-476D-8A62-50EA45B3567E}" destId="{125889A7-9CC7-4A2F-A5C6-D9C05775412D}" srcOrd="3" destOrd="0" parTransId="{EB697210-68DA-4E3B-8B57-F3C0B7152ED6}" sibTransId="{DEC491D3-DA2E-4EAD-BCA1-130FD60484CA}"/>
    <dgm:cxn modelId="{002BDBB7-04BA-4B41-A79E-0F147A0E1DDC}" srcId="{71B9F0DD-ED07-476D-8A62-50EA45B3567E}" destId="{837AC9A0-B21C-4F14-A109-897A8CB67B48}" srcOrd="1" destOrd="0" parTransId="{F534456C-7A71-43CF-A793-D7FF5CD01224}" sibTransId="{0C4DA05E-A251-4507-BBAE-21206337ACF2}"/>
    <dgm:cxn modelId="{BC6E3CCE-0625-4C4D-A57E-127C9A5F8BD4}" type="presOf" srcId="{C77CCC67-64ED-410F-822C-23C848EF9AC2}" destId="{10C59380-5AF2-45F4-A603-21C6A189131C}" srcOrd="0" destOrd="0" presId="urn:microsoft.com/office/officeart/2011/layout/HexagonRadial"/>
    <dgm:cxn modelId="{6134E10F-188F-4D52-A298-BF619605CE4C}" type="presParOf" srcId="{6D8FE10D-E2A9-495D-B9D1-90712FACAA6E}" destId="{E7751FCB-BBA4-4996-A3E4-652A6AC96A09}" srcOrd="0" destOrd="0" presId="urn:microsoft.com/office/officeart/2011/layout/HexagonRadial"/>
    <dgm:cxn modelId="{E6237D50-7ABE-4722-99E9-8FD7EAA10467}" type="presParOf" srcId="{6D8FE10D-E2A9-495D-B9D1-90712FACAA6E}" destId="{DFAED3AC-1FE7-4D62-A279-BF155BF57A16}" srcOrd="1" destOrd="0" presId="urn:microsoft.com/office/officeart/2011/layout/HexagonRadial"/>
    <dgm:cxn modelId="{8EF1FFE9-8C98-4472-8682-BE0D3AB21ECA}" type="presParOf" srcId="{DFAED3AC-1FE7-4D62-A279-BF155BF57A16}" destId="{4048BCED-56B1-42CC-8590-EE90763C2594}" srcOrd="0" destOrd="0" presId="urn:microsoft.com/office/officeart/2011/layout/HexagonRadial"/>
    <dgm:cxn modelId="{5F6E98B6-33D8-49D7-9ED6-6C46F253C1A8}" type="presParOf" srcId="{6D8FE10D-E2A9-495D-B9D1-90712FACAA6E}" destId="{85EB039D-38D2-4611-ABB2-4D3A704A23B9}" srcOrd="2" destOrd="0" presId="urn:microsoft.com/office/officeart/2011/layout/HexagonRadial"/>
    <dgm:cxn modelId="{E198B5CE-EA6B-49FD-8BA2-210DD4D2D7A6}" type="presParOf" srcId="{6D8FE10D-E2A9-495D-B9D1-90712FACAA6E}" destId="{44DB05E8-2626-411E-81E5-EF8B4D58F948}" srcOrd="3" destOrd="0" presId="urn:microsoft.com/office/officeart/2011/layout/HexagonRadial"/>
    <dgm:cxn modelId="{B50E5D20-5D3D-48F1-8A8F-9902723D4179}" type="presParOf" srcId="{44DB05E8-2626-411E-81E5-EF8B4D58F948}" destId="{B8BAEBA5-E87B-4882-AFB9-B8C5BE38DEE2}" srcOrd="0" destOrd="0" presId="urn:microsoft.com/office/officeart/2011/layout/HexagonRadial"/>
    <dgm:cxn modelId="{B76B80F5-D132-4B2E-A7BA-1826075EA4C3}" type="presParOf" srcId="{6D8FE10D-E2A9-495D-B9D1-90712FACAA6E}" destId="{40AD924D-77AB-4E18-81BE-2537A227B590}" srcOrd="4" destOrd="0" presId="urn:microsoft.com/office/officeart/2011/layout/HexagonRadial"/>
    <dgm:cxn modelId="{03C31AEA-C793-456C-A233-DD67A5893421}" type="presParOf" srcId="{6D8FE10D-E2A9-495D-B9D1-90712FACAA6E}" destId="{AE082F25-768A-4B8E-B402-BCD26F2B1C31}" srcOrd="5" destOrd="0" presId="urn:microsoft.com/office/officeart/2011/layout/HexagonRadial"/>
    <dgm:cxn modelId="{506A345D-5CCC-4120-B5CF-5E9BF7572D76}" type="presParOf" srcId="{AE082F25-768A-4B8E-B402-BCD26F2B1C31}" destId="{A54DDBEA-4CE5-4893-8A9A-8B5348A02DBB}" srcOrd="0" destOrd="0" presId="urn:microsoft.com/office/officeart/2011/layout/HexagonRadial"/>
    <dgm:cxn modelId="{ED288B1A-949C-451C-8938-C36720C7D20E}" type="presParOf" srcId="{6D8FE10D-E2A9-495D-B9D1-90712FACAA6E}" destId="{10C59380-5AF2-45F4-A603-21C6A189131C}" srcOrd="6" destOrd="0" presId="urn:microsoft.com/office/officeart/2011/layout/HexagonRadial"/>
    <dgm:cxn modelId="{371BE718-C406-46A6-95C9-87FDD85C9DAC}" type="presParOf" srcId="{6D8FE10D-E2A9-495D-B9D1-90712FACAA6E}" destId="{932067A7-8A33-49E7-A1F4-D19D842C8EC4}" srcOrd="7" destOrd="0" presId="urn:microsoft.com/office/officeart/2011/layout/HexagonRadial"/>
    <dgm:cxn modelId="{DFFD86FB-7272-4AD4-86DD-1A25BE27DE15}" type="presParOf" srcId="{932067A7-8A33-49E7-A1F4-D19D842C8EC4}" destId="{B8F877EB-62C0-42A2-B5EF-60F6D8734F7D}" srcOrd="0" destOrd="0" presId="urn:microsoft.com/office/officeart/2011/layout/HexagonRadial"/>
    <dgm:cxn modelId="{5CF00A50-5DEB-44EE-9D90-9094066FD5A0}" type="presParOf" srcId="{6D8FE10D-E2A9-495D-B9D1-90712FACAA6E}" destId="{AE5BA97F-EE71-445D-BFF8-83B3911F56AB}" srcOrd="8" destOrd="0" presId="urn:microsoft.com/office/officeart/2011/layout/HexagonRadial"/>
    <dgm:cxn modelId="{A3B8698A-5199-4FB0-82E6-5F1FD0D90BBF}" type="presParOf" srcId="{6D8FE10D-E2A9-495D-B9D1-90712FACAA6E}" destId="{9A27787A-C238-47AF-B32D-6C10F571B996}" srcOrd="9" destOrd="0" presId="urn:microsoft.com/office/officeart/2011/layout/HexagonRadial"/>
    <dgm:cxn modelId="{73992983-3A34-4746-A805-6A479C2D25E6}" type="presParOf" srcId="{9A27787A-C238-47AF-B32D-6C10F571B996}" destId="{904D5657-2E05-44CC-8118-3BBA6B75BC42}" srcOrd="0" destOrd="0" presId="urn:microsoft.com/office/officeart/2011/layout/HexagonRadial"/>
    <dgm:cxn modelId="{6645A751-526A-4E31-9B0C-EE0256B57847}" type="presParOf" srcId="{6D8FE10D-E2A9-495D-B9D1-90712FACAA6E}" destId="{E8D0C8E4-68E9-4F1A-BBC7-6C24B6D82178}" srcOrd="10" destOrd="0" presId="urn:microsoft.com/office/officeart/2011/layout/HexagonRadial"/>
    <dgm:cxn modelId="{7BBC11FC-F3BD-44FE-A4BB-E3704F721AE6}" type="presParOf" srcId="{6D8FE10D-E2A9-495D-B9D1-90712FACAA6E}" destId="{E0B69B7F-E249-438A-BA77-F8B74D6E1A4C}" srcOrd="11" destOrd="0" presId="urn:microsoft.com/office/officeart/2011/layout/HexagonRadial"/>
    <dgm:cxn modelId="{FDA89334-6A13-4346-9C21-E7A876999E0C}" type="presParOf" srcId="{E0B69B7F-E249-438A-BA77-F8B74D6E1A4C}" destId="{D0662694-DE41-4E2F-8BD9-0EF547E0101D}" srcOrd="0" destOrd="0" presId="urn:microsoft.com/office/officeart/2011/layout/HexagonRadial"/>
    <dgm:cxn modelId="{00704F67-EAB7-4B8C-9EF3-7C1EC268DACA}" type="presParOf" srcId="{6D8FE10D-E2A9-495D-B9D1-90712FACAA6E}" destId="{0A41BD69-BE49-40EC-AFBC-108AFC4AB45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51FCB-BBA4-4996-A3E4-652A6AC96A09}">
      <dsp:nvSpPr>
        <dsp:cNvPr id="0" name=""/>
        <dsp:cNvSpPr/>
      </dsp:nvSpPr>
      <dsp:spPr>
        <a:xfrm>
          <a:off x="4441715" y="2073574"/>
          <a:ext cx="2635602" cy="2279903"/>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2"/>
              </a:solidFill>
            </a:rPr>
            <a:t>Maximising your ABPMs by using a multi-faceted approach</a:t>
          </a:r>
        </a:p>
      </dsp:txBody>
      <dsp:txXfrm>
        <a:off x="4878471" y="2451386"/>
        <a:ext cx="1762090" cy="1524279"/>
      </dsp:txXfrm>
    </dsp:sp>
    <dsp:sp modelId="{B8BAEBA5-E87B-4882-AFB9-B8C5BE38DEE2}">
      <dsp:nvSpPr>
        <dsp:cNvPr id="0" name=""/>
        <dsp:cNvSpPr/>
      </dsp:nvSpPr>
      <dsp:spPr>
        <a:xfrm>
          <a:off x="6092108" y="982794"/>
          <a:ext cx="994405" cy="85681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B039D-38D2-4611-ABB2-4D3A704A23B9}">
      <dsp:nvSpPr>
        <dsp:cNvPr id="0" name=""/>
        <dsp:cNvSpPr/>
      </dsp:nvSpPr>
      <dsp:spPr>
        <a:xfrm>
          <a:off x="4684492" y="0"/>
          <a:ext cx="2159857" cy="1868530"/>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rPr>
            <a:t>Pharmacy Processes</a:t>
          </a:r>
        </a:p>
      </dsp:txBody>
      <dsp:txXfrm>
        <a:off x="5042426" y="309655"/>
        <a:ext cx="1443989" cy="1249220"/>
      </dsp:txXfrm>
    </dsp:sp>
    <dsp:sp modelId="{A54DDBEA-4CE5-4893-8A9A-8B5348A02DBB}">
      <dsp:nvSpPr>
        <dsp:cNvPr id="0" name=""/>
        <dsp:cNvSpPr/>
      </dsp:nvSpPr>
      <dsp:spPr>
        <a:xfrm>
          <a:off x="7252656" y="2584575"/>
          <a:ext cx="994405" cy="85681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D924D-77AB-4E18-81BE-2537A227B590}">
      <dsp:nvSpPr>
        <dsp:cNvPr id="0" name=""/>
        <dsp:cNvSpPr/>
      </dsp:nvSpPr>
      <dsp:spPr>
        <a:xfrm>
          <a:off x="6665332" y="1149271"/>
          <a:ext cx="2159857" cy="1868530"/>
        </a:xfrm>
        <a:prstGeom prst="hexagon">
          <a:avLst>
            <a:gd name="adj" fmla="val 28570"/>
            <a:gd name="vf" fmla="val 115470"/>
          </a:avLst>
        </a:prstGeom>
        <a:solidFill>
          <a:schemeClr val="accent4">
            <a:hueOff val="-2481554"/>
            <a:satOff val="-20000"/>
            <a:lumOff val="1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rPr>
            <a:t>Service Promotion and Patient Engagement</a:t>
          </a:r>
        </a:p>
      </dsp:txBody>
      <dsp:txXfrm>
        <a:off x="7023266" y="1458926"/>
        <a:ext cx="1443989" cy="1249220"/>
      </dsp:txXfrm>
    </dsp:sp>
    <dsp:sp modelId="{B8F877EB-62C0-42A2-B5EF-60F6D8734F7D}">
      <dsp:nvSpPr>
        <dsp:cNvPr id="0" name=""/>
        <dsp:cNvSpPr/>
      </dsp:nvSpPr>
      <dsp:spPr>
        <a:xfrm>
          <a:off x="6446465" y="4392686"/>
          <a:ext cx="994405" cy="85681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59380-5AF2-45F4-A603-21C6A189131C}">
      <dsp:nvSpPr>
        <dsp:cNvPr id="0" name=""/>
        <dsp:cNvSpPr/>
      </dsp:nvSpPr>
      <dsp:spPr>
        <a:xfrm>
          <a:off x="6665332" y="3408606"/>
          <a:ext cx="2159857" cy="1868530"/>
        </a:xfrm>
        <a:prstGeom prst="hexagon">
          <a:avLst>
            <a:gd name="adj" fmla="val 28570"/>
            <a:gd name="vf" fmla="val 115470"/>
          </a:avLst>
        </a:prstGeom>
        <a:solidFill>
          <a:schemeClr val="accent4">
            <a:hueOff val="-4963108"/>
            <a:satOff val="-40000"/>
            <a:lumOff val="2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rPr>
            <a:t>Collaboration with local providers</a:t>
          </a:r>
        </a:p>
      </dsp:txBody>
      <dsp:txXfrm>
        <a:off x="7023266" y="3718261"/>
        <a:ext cx="1443989" cy="1249220"/>
      </dsp:txXfrm>
    </dsp:sp>
    <dsp:sp modelId="{904D5657-2E05-44CC-8118-3BBA6B75BC42}">
      <dsp:nvSpPr>
        <dsp:cNvPr id="0" name=""/>
        <dsp:cNvSpPr/>
      </dsp:nvSpPr>
      <dsp:spPr>
        <a:xfrm>
          <a:off x="4446619" y="4580374"/>
          <a:ext cx="994405" cy="85681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5BA97F-EE71-445D-BFF8-83B3911F56AB}">
      <dsp:nvSpPr>
        <dsp:cNvPr id="0" name=""/>
        <dsp:cNvSpPr/>
      </dsp:nvSpPr>
      <dsp:spPr>
        <a:xfrm>
          <a:off x="4684492" y="4559163"/>
          <a:ext cx="2159857" cy="1868530"/>
        </a:xfrm>
        <a:prstGeom prst="hexagon">
          <a:avLst>
            <a:gd name="adj" fmla="val 28570"/>
            <a:gd name="vf" fmla="val 115470"/>
          </a:avLst>
        </a:prstGeom>
        <a:solidFill>
          <a:schemeClr val="accent4">
            <a:hueOff val="-7444661"/>
            <a:satOff val="-60000"/>
            <a:lumOff val="3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rPr>
            <a:t>Working with GP practices</a:t>
          </a:r>
        </a:p>
      </dsp:txBody>
      <dsp:txXfrm>
        <a:off x="5042426" y="4868818"/>
        <a:ext cx="1443989" cy="1249220"/>
      </dsp:txXfrm>
    </dsp:sp>
    <dsp:sp modelId="{D0662694-DE41-4E2F-8BD9-0EF547E0101D}">
      <dsp:nvSpPr>
        <dsp:cNvPr id="0" name=""/>
        <dsp:cNvSpPr/>
      </dsp:nvSpPr>
      <dsp:spPr>
        <a:xfrm>
          <a:off x="3267066" y="2979236"/>
          <a:ext cx="994405" cy="85681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0C8E4-68E9-4F1A-BBC7-6C24B6D82178}">
      <dsp:nvSpPr>
        <dsp:cNvPr id="0" name=""/>
        <dsp:cNvSpPr/>
      </dsp:nvSpPr>
      <dsp:spPr>
        <a:xfrm>
          <a:off x="2694455" y="3409891"/>
          <a:ext cx="2159857" cy="1868530"/>
        </a:xfrm>
        <a:prstGeom prst="hexagon">
          <a:avLst>
            <a:gd name="adj" fmla="val 28570"/>
            <a:gd name="vf" fmla="val 115470"/>
          </a:avLst>
        </a:prstGeom>
        <a:solidFill>
          <a:schemeClr val="accent4">
            <a:hueOff val="-9926215"/>
            <a:satOff val="-80000"/>
            <a:lumOff val="4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rPr>
            <a:t>Being Prepared</a:t>
          </a:r>
        </a:p>
      </dsp:txBody>
      <dsp:txXfrm>
        <a:off x="3052389" y="3719546"/>
        <a:ext cx="1443989" cy="1249220"/>
      </dsp:txXfrm>
    </dsp:sp>
    <dsp:sp modelId="{0A41BD69-BE49-40EC-AFBC-108AFC4AB459}">
      <dsp:nvSpPr>
        <dsp:cNvPr id="0" name=""/>
        <dsp:cNvSpPr/>
      </dsp:nvSpPr>
      <dsp:spPr>
        <a:xfrm>
          <a:off x="2694455" y="1146700"/>
          <a:ext cx="2159857" cy="1868530"/>
        </a:xfrm>
        <a:prstGeom prst="hexagon">
          <a:avLst>
            <a:gd name="adj" fmla="val 28570"/>
            <a:gd name="vf" fmla="val 115470"/>
          </a:avLst>
        </a:prstGeom>
        <a:solidFill>
          <a:schemeClr val="accent4">
            <a:hueOff val="-12407769"/>
            <a:satOff val="-100000"/>
            <a:lumOff val="5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rPr>
            <a:t>Pharmacy Staffing</a:t>
          </a:r>
        </a:p>
      </dsp:txBody>
      <dsp:txXfrm>
        <a:off x="3052389" y="1456355"/>
        <a:ext cx="1443989" cy="124922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7B80532-CE20-9E0A-7D5A-0F0045FA48A5}"/>
              </a:ext>
            </a:extLst>
          </p:cNvPr>
          <p:cNvPicPr>
            <a:picLocks noChangeAspect="1"/>
          </p:cNvPicPr>
          <p:nvPr userDrawn="1"/>
        </p:nvPicPr>
        <p:blipFill>
          <a:blip r:embed="rId3"/>
          <a:stretch>
            <a:fillRect/>
          </a:stretch>
        </p:blipFill>
        <p:spPr>
          <a:xfrm>
            <a:off x="153367" y="92311"/>
            <a:ext cx="3240030" cy="1080010"/>
          </a:xfrm>
          <a:prstGeom prst="rect">
            <a:avLst/>
          </a:prstGeom>
        </p:spPr>
      </p:pic>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1"/>
            <a:ext cx="5060597"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9/25/2025</a:t>
            </a:fld>
            <a:endParaRPr lang="en-US"/>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25352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9/25/2025</a:t>
            </a:fld>
            <a:endParaRPr lang="en-US"/>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2102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DF59F3EA-C330-11A2-E96A-A3F9BF0863F2}"/>
              </a:ext>
            </a:extLst>
          </p:cNvPr>
          <p:cNvSpPr>
            <a:spLocks noGrp="1"/>
          </p:cNvSpPr>
          <p:nvPr>
            <p:ph type="dt" sz="half" idx="10"/>
          </p:nvPr>
        </p:nvSpPr>
        <p:spPr/>
        <p:txBody>
          <a:bodyPr/>
          <a:lstStyle/>
          <a:p>
            <a:fld id="{8F3B928F-9529-4741-8D68-C934E21C6887}" type="datetimeFigureOut">
              <a:rPr lang="en-US" smtClean="0"/>
              <a:pPr/>
              <a:t>9/25/2025</a:t>
            </a:fld>
            <a:endParaRPr lang="en-US" dirty="0"/>
          </a:p>
        </p:txBody>
      </p:sp>
      <p:sp>
        <p:nvSpPr>
          <p:cNvPr id="9" name="Footer Placeholder 8">
            <a:extLst>
              <a:ext uri="{FF2B5EF4-FFF2-40B4-BE49-F238E27FC236}">
                <a16:creationId xmlns:a16="http://schemas.microsoft.com/office/drawing/2014/main" id="{7C655C01-DD29-3A49-E82D-96BC7F2A29AE}"/>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4F96336-44F2-8FB2-E7AB-AEBC1F2EBE52}"/>
              </a:ext>
            </a:extLst>
          </p:cNvPr>
          <p:cNvSpPr>
            <a:spLocks noGrp="1"/>
          </p:cNvSpPr>
          <p:nvPr>
            <p:ph type="sldNum" sz="quarter" idx="12"/>
          </p:nvPr>
        </p:nvSpPr>
        <p:spPr/>
        <p:txBody>
          <a:bodyPr/>
          <a:lstStyle/>
          <a:p>
            <a:fld id="{E69C1DFF-60A0-0E45-8672-CB76E4BE2A7B}" type="slidenum">
              <a:rPr lang="en-US" smtClean="0"/>
              <a:pPr/>
              <a:t>‹#›</a:t>
            </a:fld>
            <a:endParaRPr lang="en-US" dirty="0"/>
          </a:p>
        </p:txBody>
      </p:sp>
      <p:sp>
        <p:nvSpPr>
          <p:cNvPr id="12" name="Text Placeholder 11">
            <a:extLst>
              <a:ext uri="{FF2B5EF4-FFF2-40B4-BE49-F238E27FC236}">
                <a16:creationId xmlns:a16="http://schemas.microsoft.com/office/drawing/2014/main" id="{686E6542-230E-9BBB-B288-0C87E5E8F58A}"/>
              </a:ext>
            </a:extLst>
          </p:cNvPr>
          <p:cNvSpPr>
            <a:spLocks noGrp="1"/>
          </p:cNvSpPr>
          <p:nvPr>
            <p:ph type="body" sz="quarter" idx="13"/>
          </p:nvPr>
        </p:nvSpPr>
        <p:spPr>
          <a:xfrm>
            <a:off x="1309688" y="6356350"/>
            <a:ext cx="46037" cy="46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055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9/25/2025</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7627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9/25/2025</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0858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US"/>
              <a:t>Click to edit Master title style</a:t>
            </a:r>
            <a:endParaRPr lang="en-US" dirty="0"/>
          </a:p>
        </p:txBody>
      </p:sp>
    </p:spTree>
    <p:extLst>
      <p:ext uri="{BB962C8B-B14F-4D97-AF65-F5344CB8AC3E}">
        <p14:creationId xmlns:p14="http://schemas.microsoft.com/office/powerpoint/2010/main" val="39073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US"/>
              <a:t>Click to edit Master title style</a:t>
            </a:r>
            <a:endParaRPr lang="en-US" dirty="0"/>
          </a:p>
        </p:txBody>
      </p:sp>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936978" y="703285"/>
            <a:ext cx="10410472" cy="2015367"/>
          </a:xfrm>
        </p:spPr>
        <p:txBody>
          <a:bodyPr anchor="t" anchorCtr="0">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8F3B928F-9529-4741-8D68-C934E21C6887}" type="datetimeFigureOut">
              <a:rPr lang="en-US" smtClean="0"/>
              <a:t>9/25/2025</a:t>
            </a:fld>
            <a:endParaRPr lang="en-US" dirty="0"/>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9/25/2025</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41036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9/25/2025</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pic>
        <p:nvPicPr>
          <p:cNvPr id="8" name="Picture 7">
            <a:extLst>
              <a:ext uri="{FF2B5EF4-FFF2-40B4-BE49-F238E27FC236}">
                <a16:creationId xmlns:a16="http://schemas.microsoft.com/office/drawing/2014/main" id="{730237CE-15B1-235E-B71B-08472B99786D}"/>
              </a:ext>
            </a:extLst>
          </p:cNvPr>
          <p:cNvPicPr>
            <a:picLocks noChangeAspect="1"/>
          </p:cNvPicPr>
          <p:nvPr userDrawn="1"/>
        </p:nvPicPr>
        <p:blipFill>
          <a:blip r:embed="rId16"/>
          <a:stretch>
            <a:fillRect/>
          </a:stretch>
        </p:blipFill>
        <p:spPr>
          <a:xfrm>
            <a:off x="162235" y="6208187"/>
            <a:ext cx="1708129" cy="569376"/>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2" r:id="rId9"/>
    <p:sldLayoutId id="2147483653" r:id="rId10"/>
    <p:sldLayoutId id="2147483654" r:id="rId11"/>
    <p:sldLayoutId id="2147483656" r:id="rId12"/>
    <p:sldLayoutId id="2147483657" r:id="rId13"/>
    <p:sldLayoutId id="2147483655" r:id="rId14"/>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pe.org.uk/national-pharmacy-services/advanced-services/hypertension-case-finding-service/" TargetMode="External"/><Relationship Id="rId1" Type="http://schemas.openxmlformats.org/officeDocument/2006/relationships/slideLayout" Target="../slideLayouts/slideLayout1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hwetraininghub.org.uk/roles/community-pharmacist/hwe-community-pharmacy-pcn-engagement-leads" TargetMode="External"/><Relationship Id="rId1" Type="http://schemas.openxmlformats.org/officeDocument/2006/relationships/slideLayout" Target="../slideLayouts/slideLayout1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pe.org.uk/briefings/the-community-pharmacy-hypertension-case-finding-service-a-briefing-for-general-practice-teams" TargetMode="External"/><Relationship Id="rId1" Type="http://schemas.openxmlformats.org/officeDocument/2006/relationships/slideLayout" Target="../slideLayouts/slideLayout10.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hyperlink" Target="https://cpe.org.uk/wp-content/uploads/2023/11/HCFS-ambulatory-blood-pressure-monitoring-loan-agreement-November-2023.docx" TargetMode="External"/><Relationship Id="rId7" Type="http://schemas.openxmlformats.org/officeDocument/2006/relationships/image" Target="../media/image27.svg"/><Relationship Id="rId2" Type="http://schemas.openxmlformats.org/officeDocument/2006/relationships/hyperlink" Target="https://www.nice.org.uk/guidance/ng136/chapter/Recommendations#measuring-blood-pressure" TargetMode="Externa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cpe.org.uk/national-pharmacy-services/advanced-services/hypertension-case-finding-service/" TargetMode="External"/><Relationship Id="rId1" Type="http://schemas.openxmlformats.org/officeDocument/2006/relationships/slideLayout" Target="../slideLayouts/slideLayout10.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D491C9A5-F90C-6E5F-BCEE-C49B6D09C224}"/>
              </a:ext>
            </a:extLst>
          </p:cNvPr>
          <p:cNvGraphicFramePr/>
          <p:nvPr>
            <p:extLst>
              <p:ext uri="{D42A27DB-BD31-4B8C-83A1-F6EECF244321}">
                <p14:modId xmlns:p14="http://schemas.microsoft.com/office/powerpoint/2010/main" val="2704373170"/>
              </p:ext>
            </p:extLst>
          </p:nvPr>
        </p:nvGraphicFramePr>
        <p:xfrm>
          <a:off x="233083" y="188260"/>
          <a:ext cx="11519646" cy="642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299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D8700-BACB-C176-C6E9-7F4DCC36EF1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FC9594-7806-208B-4214-411CCD84B8EB}"/>
              </a:ext>
            </a:extLst>
          </p:cNvPr>
          <p:cNvSpPr>
            <a:spLocks noGrp="1"/>
          </p:cNvSpPr>
          <p:nvPr>
            <p:ph sz="half" idx="2"/>
          </p:nvPr>
        </p:nvSpPr>
        <p:spPr>
          <a:xfrm>
            <a:off x="6096000" y="2369457"/>
            <a:ext cx="5771322" cy="3820206"/>
          </a:xfrm>
        </p:spPr>
        <p:txBody>
          <a:bodyPr>
            <a:normAutofit fontScale="85000" lnSpcReduction="20000"/>
          </a:bodyPr>
          <a:lstStyle/>
          <a:p>
            <a:r>
              <a:rPr lang="en-GB" dirty="0"/>
              <a:t>Use a booking system (online, phone or in person) to manage appointments. </a:t>
            </a:r>
          </a:p>
          <a:p>
            <a:r>
              <a:rPr lang="en-GB" dirty="0"/>
              <a:t>Use your pharmacy's IT system (PMR) to proactively identify and flag eligible patients based on their age and medication history for BP clinic checks to increase potential need for ABPM. </a:t>
            </a:r>
          </a:p>
          <a:p>
            <a:r>
              <a:rPr lang="en-GB" dirty="0"/>
              <a:t>Use reminder services (e.g., SMS or phone calls) to ensure patients attend their appointments. </a:t>
            </a:r>
          </a:p>
        </p:txBody>
      </p:sp>
      <p:grpSp>
        <p:nvGrpSpPr>
          <p:cNvPr id="2" name="Group 1">
            <a:extLst>
              <a:ext uri="{FF2B5EF4-FFF2-40B4-BE49-F238E27FC236}">
                <a16:creationId xmlns:a16="http://schemas.microsoft.com/office/drawing/2014/main" id="{454808F1-A2DF-30EA-BBB2-0B39AAE2B5FE}"/>
              </a:ext>
            </a:extLst>
          </p:cNvPr>
          <p:cNvGrpSpPr/>
          <p:nvPr/>
        </p:nvGrpSpPr>
        <p:grpSpPr>
          <a:xfrm>
            <a:off x="4961309" y="191272"/>
            <a:ext cx="2159857" cy="1868530"/>
            <a:chOff x="4684492" y="0"/>
            <a:chExt cx="2159857" cy="1868530"/>
          </a:xfrm>
        </p:grpSpPr>
        <p:sp>
          <p:nvSpPr>
            <p:cNvPr id="5" name="Hexagon 4">
              <a:extLst>
                <a:ext uri="{FF2B5EF4-FFF2-40B4-BE49-F238E27FC236}">
                  <a16:creationId xmlns:a16="http://schemas.microsoft.com/office/drawing/2014/main" id="{82FEEA5E-19FB-E087-1280-F1401A866BAB}"/>
                </a:ext>
              </a:extLst>
            </p:cNvPr>
            <p:cNvSpPr/>
            <p:nvPr/>
          </p:nvSpPr>
          <p:spPr>
            <a:xfrm>
              <a:off x="4684492" y="0"/>
              <a:ext cx="2159857" cy="1868530"/>
            </a:xfrm>
            <a:prstGeom prst="hexagon">
              <a:avLst>
                <a:gd name="adj" fmla="val 2857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sp>
          <p:nvSpPr>
            <p:cNvPr id="6" name="Hexagon 4">
              <a:extLst>
                <a:ext uri="{FF2B5EF4-FFF2-40B4-BE49-F238E27FC236}">
                  <a16:creationId xmlns:a16="http://schemas.microsoft.com/office/drawing/2014/main" id="{30C1A2B9-77BB-B7BE-3722-14309C639282}"/>
                </a:ext>
              </a:extLst>
            </p:cNvPr>
            <p:cNvSpPr txBox="1"/>
            <p:nvPr/>
          </p:nvSpPr>
          <p:spPr>
            <a:xfrm>
              <a:off x="5042426" y="309655"/>
              <a:ext cx="1443989" cy="124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rPr>
                <a:t>Pharmacy Processes</a:t>
              </a:r>
            </a:p>
          </p:txBody>
        </p:sp>
      </p:grpSp>
      <p:pic>
        <p:nvPicPr>
          <p:cNvPr id="7" name="Graphic 6" descr="Cycle with people with solid fill">
            <a:extLst>
              <a:ext uri="{FF2B5EF4-FFF2-40B4-BE49-F238E27FC236}">
                <a16:creationId xmlns:a16="http://schemas.microsoft.com/office/drawing/2014/main" id="{5E4D2ABA-C0B6-06BD-ABD7-5E5747B77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1577" y="835747"/>
            <a:ext cx="914400" cy="914400"/>
          </a:xfrm>
          <a:prstGeom prst="rect">
            <a:avLst/>
          </a:prstGeom>
        </p:spPr>
      </p:pic>
      <p:pic>
        <p:nvPicPr>
          <p:cNvPr id="8" name="Graphic 7" descr="Cycle with people with solid fill">
            <a:extLst>
              <a:ext uri="{FF2B5EF4-FFF2-40B4-BE49-F238E27FC236}">
                <a16:creationId xmlns:a16="http://schemas.microsoft.com/office/drawing/2014/main" id="{87FA4C2F-4C75-A26F-4D32-26DD2B0ACA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41224" y="835747"/>
            <a:ext cx="914400" cy="914400"/>
          </a:xfrm>
          <a:prstGeom prst="rect">
            <a:avLst/>
          </a:prstGeom>
        </p:spPr>
      </p:pic>
      <p:sp>
        <p:nvSpPr>
          <p:cNvPr id="11" name="Wave 10">
            <a:extLst>
              <a:ext uri="{FF2B5EF4-FFF2-40B4-BE49-F238E27FC236}">
                <a16:creationId xmlns:a16="http://schemas.microsoft.com/office/drawing/2014/main" id="{68FF1CD0-DBF6-0237-9A8D-140E6B7D3060}"/>
              </a:ext>
            </a:extLst>
          </p:cNvPr>
          <p:cNvSpPr/>
          <p:nvPr/>
        </p:nvSpPr>
        <p:spPr>
          <a:xfrm>
            <a:off x="367553" y="2572871"/>
            <a:ext cx="5369859" cy="2438400"/>
          </a:xfrm>
          <a:prstGeom prst="wave">
            <a:avLst>
              <a:gd name="adj1" fmla="val 12500"/>
              <a:gd name="adj2" fmla="val -334"/>
            </a:avLst>
          </a:prstGeom>
          <a:solidFill>
            <a:srgbClr val="0072CE"/>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2800" dirty="0"/>
          </a:p>
          <a:p>
            <a:pPr algn="ctr"/>
            <a:r>
              <a:rPr lang="en-GB" sz="2800" b="1" dirty="0"/>
              <a:t>TOP TIP: </a:t>
            </a:r>
            <a:r>
              <a:rPr lang="en-GB" sz="2800" dirty="0"/>
              <a:t>Integrate the service into your daily routines. </a:t>
            </a:r>
          </a:p>
          <a:p>
            <a:pPr algn="ctr"/>
            <a:endParaRPr lang="en-GB" sz="2800" dirty="0"/>
          </a:p>
        </p:txBody>
      </p:sp>
    </p:spTree>
    <p:extLst>
      <p:ext uri="{BB962C8B-B14F-4D97-AF65-F5344CB8AC3E}">
        <p14:creationId xmlns:p14="http://schemas.microsoft.com/office/powerpoint/2010/main" val="199770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9FA30-620D-15BA-2504-6A5B04930E3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9C0C17-FE62-4AC5-687B-591E09D1C4E4}"/>
              </a:ext>
            </a:extLst>
          </p:cNvPr>
          <p:cNvSpPr>
            <a:spLocks noGrp="1"/>
          </p:cNvSpPr>
          <p:nvPr>
            <p:ph sz="half" idx="2"/>
          </p:nvPr>
        </p:nvSpPr>
        <p:spPr>
          <a:xfrm>
            <a:off x="215153" y="2373194"/>
            <a:ext cx="5880846" cy="4029169"/>
          </a:xfrm>
        </p:spPr>
        <p:txBody>
          <a:bodyPr vert="horz" lIns="91440" tIns="45720" rIns="91440" bIns="45720" rtlCol="0" anchor="t">
            <a:normAutofit fontScale="70000" lnSpcReduction="20000"/>
          </a:bodyPr>
          <a:lstStyle/>
          <a:p>
            <a:r>
              <a:rPr lang="en-GB" dirty="0">
                <a:latin typeface="DM Sans"/>
              </a:rPr>
              <a:t>Display posters, leaflets and digital screen content within the pharmacy to raise awareness. Promotional materials including resource posters you can order for healthy lifestyles are on the </a:t>
            </a:r>
            <a:r>
              <a:rPr lang="en-GB" dirty="0">
                <a:latin typeface="DM Sans"/>
                <a:hlinkClick r:id="rId2"/>
              </a:rPr>
              <a:t>CPE website</a:t>
            </a:r>
            <a:r>
              <a:rPr lang="en-GB" dirty="0">
                <a:latin typeface="DM Sans"/>
              </a:rPr>
              <a:t>. </a:t>
            </a:r>
          </a:p>
          <a:p>
            <a:r>
              <a:rPr lang="en-GB" dirty="0"/>
              <a:t>Leverage existing patient touchpoints like Pharmacy First, flu vaccinations, or the New Medicine Service to discuss the service.</a:t>
            </a:r>
          </a:p>
          <a:p>
            <a:r>
              <a:rPr lang="en-GB" dirty="0"/>
              <a:t>Offer both walk-in and appointment-based options. </a:t>
            </a:r>
          </a:p>
          <a:p>
            <a:r>
              <a:rPr lang="en-GB" dirty="0"/>
              <a:t>Explain the process clearly to patients, including what's involved in wearing the device and the importance of the follow-up. </a:t>
            </a:r>
          </a:p>
        </p:txBody>
      </p:sp>
      <p:grpSp>
        <p:nvGrpSpPr>
          <p:cNvPr id="3" name="Group 2">
            <a:extLst>
              <a:ext uri="{FF2B5EF4-FFF2-40B4-BE49-F238E27FC236}">
                <a16:creationId xmlns:a16="http://schemas.microsoft.com/office/drawing/2014/main" id="{F1252841-0FB6-757D-BA35-830502BF8132}"/>
              </a:ext>
            </a:extLst>
          </p:cNvPr>
          <p:cNvGrpSpPr/>
          <p:nvPr/>
        </p:nvGrpSpPr>
        <p:grpSpPr>
          <a:xfrm>
            <a:off x="5016071" y="145982"/>
            <a:ext cx="2159857" cy="1868530"/>
            <a:chOff x="6665332" y="1149271"/>
            <a:chExt cx="2159857" cy="1868530"/>
          </a:xfrm>
        </p:grpSpPr>
        <p:sp>
          <p:nvSpPr>
            <p:cNvPr id="7" name="Hexagon 6">
              <a:extLst>
                <a:ext uri="{FF2B5EF4-FFF2-40B4-BE49-F238E27FC236}">
                  <a16:creationId xmlns:a16="http://schemas.microsoft.com/office/drawing/2014/main" id="{C63E331F-43B5-2C46-32CE-79A79995C278}"/>
                </a:ext>
              </a:extLst>
            </p:cNvPr>
            <p:cNvSpPr/>
            <p:nvPr/>
          </p:nvSpPr>
          <p:spPr>
            <a:xfrm>
              <a:off x="6665332" y="1149271"/>
              <a:ext cx="2159857" cy="1868530"/>
            </a:xfrm>
            <a:prstGeom prst="hexagon">
              <a:avLst>
                <a:gd name="adj" fmla="val 28570"/>
                <a:gd name="vf" fmla="val 115470"/>
              </a:avLst>
            </a:prstGeom>
            <a:solidFill>
              <a:srgbClr val="24E7B7"/>
            </a:solidFill>
          </p:spPr>
          <p:style>
            <a:lnRef idx="2">
              <a:schemeClr val="lt1">
                <a:hueOff val="0"/>
                <a:satOff val="0"/>
                <a:lumOff val="0"/>
                <a:alphaOff val="0"/>
              </a:schemeClr>
            </a:lnRef>
            <a:fillRef idx="1">
              <a:schemeClr val="accent4">
                <a:hueOff val="-2481554"/>
                <a:satOff val="-20000"/>
                <a:lumOff val="11922"/>
                <a:alphaOff val="0"/>
              </a:schemeClr>
            </a:fillRef>
            <a:effectRef idx="0">
              <a:schemeClr val="accent4">
                <a:hueOff val="-2481554"/>
                <a:satOff val="-20000"/>
                <a:lumOff val="11922"/>
                <a:alphaOff val="0"/>
              </a:schemeClr>
            </a:effectRef>
            <a:fontRef idx="minor">
              <a:schemeClr val="lt1"/>
            </a:fontRef>
          </p:style>
          <p:txBody>
            <a:bodyPr/>
            <a:lstStyle/>
            <a:p>
              <a:endParaRPr lang="en-GB"/>
            </a:p>
          </p:txBody>
        </p:sp>
        <p:sp>
          <p:nvSpPr>
            <p:cNvPr id="8" name="Hexagon 4">
              <a:extLst>
                <a:ext uri="{FF2B5EF4-FFF2-40B4-BE49-F238E27FC236}">
                  <a16:creationId xmlns:a16="http://schemas.microsoft.com/office/drawing/2014/main" id="{0A1D8394-77B7-905E-856B-7B6D556720A7}"/>
                </a:ext>
              </a:extLst>
            </p:cNvPr>
            <p:cNvSpPr txBox="1"/>
            <p:nvPr/>
          </p:nvSpPr>
          <p:spPr>
            <a:xfrm>
              <a:off x="7023266" y="1458926"/>
              <a:ext cx="1443989" cy="124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rPr>
                <a:t>Service Promotion and Patient Engagement</a:t>
              </a:r>
            </a:p>
          </p:txBody>
        </p:sp>
      </p:grpSp>
      <p:pic>
        <p:nvPicPr>
          <p:cNvPr id="5" name="Graphic 4" descr="Remote work with solid fill">
            <a:extLst>
              <a:ext uri="{FF2B5EF4-FFF2-40B4-BE49-F238E27FC236}">
                <a16:creationId xmlns:a16="http://schemas.microsoft.com/office/drawing/2014/main" id="{7CF6A5E0-E2E3-0E2D-E908-8BF693C7F2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0212" y="623047"/>
            <a:ext cx="914400" cy="914400"/>
          </a:xfrm>
          <a:prstGeom prst="rect">
            <a:avLst/>
          </a:prstGeom>
        </p:spPr>
      </p:pic>
      <p:pic>
        <p:nvPicPr>
          <p:cNvPr id="11" name="Graphic 10" descr="Group of people outline">
            <a:extLst>
              <a:ext uri="{FF2B5EF4-FFF2-40B4-BE49-F238E27FC236}">
                <a16:creationId xmlns:a16="http://schemas.microsoft.com/office/drawing/2014/main" id="{E21663C9-97DD-3462-9265-554C1D37EA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1930" y="623047"/>
            <a:ext cx="914400" cy="914400"/>
          </a:xfrm>
          <a:prstGeom prst="rect">
            <a:avLst/>
          </a:prstGeom>
        </p:spPr>
      </p:pic>
      <p:sp>
        <p:nvSpPr>
          <p:cNvPr id="2" name="Wave 1">
            <a:extLst>
              <a:ext uri="{FF2B5EF4-FFF2-40B4-BE49-F238E27FC236}">
                <a16:creationId xmlns:a16="http://schemas.microsoft.com/office/drawing/2014/main" id="{083FA858-16F9-2D5B-577C-47787446ADDF}"/>
              </a:ext>
            </a:extLst>
          </p:cNvPr>
          <p:cNvSpPr/>
          <p:nvPr/>
        </p:nvSpPr>
        <p:spPr>
          <a:xfrm>
            <a:off x="6234953" y="2440335"/>
            <a:ext cx="5710517" cy="3765177"/>
          </a:xfrm>
          <a:prstGeom prst="wave">
            <a:avLst>
              <a:gd name="adj1" fmla="val 12500"/>
              <a:gd name="adj2" fmla="val -334"/>
            </a:avLst>
          </a:prstGeom>
          <a:solidFill>
            <a:srgbClr val="24E7B7"/>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2400" dirty="0"/>
          </a:p>
          <a:p>
            <a:pPr algn="ctr"/>
            <a:r>
              <a:rPr lang="en-GB" sz="2400" b="1" dirty="0"/>
              <a:t>TOP TIP: </a:t>
            </a:r>
            <a:r>
              <a:rPr lang="en-GB" sz="2400" dirty="0"/>
              <a:t>All team members need to feel confident to proactively and sensitively initiate conversations with patients. Target those over 40 not currently on blood pressure medication. </a:t>
            </a:r>
          </a:p>
          <a:p>
            <a:pPr algn="ctr"/>
            <a:endParaRPr lang="en-GB" sz="2400" dirty="0"/>
          </a:p>
        </p:txBody>
      </p:sp>
    </p:spTree>
    <p:extLst>
      <p:ext uri="{BB962C8B-B14F-4D97-AF65-F5344CB8AC3E}">
        <p14:creationId xmlns:p14="http://schemas.microsoft.com/office/powerpoint/2010/main" val="296602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4385B-1EEA-C7A3-F667-74FDBD5C8B0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9F6725B-79A4-0150-B436-3ED7E6AE05D7}"/>
              </a:ext>
            </a:extLst>
          </p:cNvPr>
          <p:cNvSpPr>
            <a:spLocks noGrp="1"/>
          </p:cNvSpPr>
          <p:nvPr>
            <p:ph sz="half" idx="2"/>
          </p:nvPr>
        </p:nvSpPr>
        <p:spPr>
          <a:xfrm>
            <a:off x="6499411" y="2407490"/>
            <a:ext cx="5403769" cy="4029169"/>
          </a:xfrm>
        </p:spPr>
        <p:txBody>
          <a:bodyPr>
            <a:normAutofit fontScale="77500" lnSpcReduction="20000"/>
          </a:bodyPr>
          <a:lstStyle/>
          <a:p>
            <a:pPr>
              <a:defRPr/>
            </a:pPr>
            <a:r>
              <a:rPr kumimoji="0" lang="en-GB" b="0" i="0" u="none" strike="noStrike" kern="1200" cap="none" spc="0" normalizeH="0" baseline="0" noProof="0" dirty="0">
                <a:ln>
                  <a:noFill/>
                </a:ln>
                <a:solidFill>
                  <a:srgbClr val="0072CE"/>
                </a:solidFill>
                <a:effectLst/>
                <a:uLnTx/>
                <a:uFillTx/>
                <a:latin typeface="DM Sans" pitchFamily="2" charset="77"/>
                <a:ea typeface="+mn-ea"/>
                <a:cs typeface="+mn-cs"/>
              </a:rPr>
              <a:t>Work with your local </a:t>
            </a:r>
            <a:r>
              <a:rPr kumimoji="0" lang="en-GB" b="0" i="0" u="none" strike="noStrike" kern="1200" cap="none" spc="0" normalizeH="0" baseline="0" noProof="0" dirty="0">
                <a:ln>
                  <a:noFill/>
                </a:ln>
                <a:solidFill>
                  <a:srgbClr val="0072CE"/>
                </a:solidFill>
                <a:effectLst/>
                <a:uLnTx/>
                <a:uFillTx/>
                <a:latin typeface="DM Sans" pitchFamily="2" charset="77"/>
                <a:ea typeface="+mn-ea"/>
                <a:cs typeface="+mn-cs"/>
                <a:hlinkClick r:id="rId2"/>
              </a:rPr>
              <a:t>Community Pharmacy Primary Care Network (PCN) Engagement Lead</a:t>
            </a:r>
            <a:r>
              <a:rPr kumimoji="0" lang="en-GB" b="0" i="0" u="none" strike="noStrike" kern="1200" cap="none" spc="0" normalizeH="0" baseline="0" noProof="0" dirty="0">
                <a:ln>
                  <a:noFill/>
                </a:ln>
                <a:solidFill>
                  <a:srgbClr val="0072CE"/>
                </a:solidFill>
                <a:effectLst/>
                <a:uLnTx/>
                <a:uFillTx/>
                <a:latin typeface="DM Sans" pitchFamily="2" charset="77"/>
                <a:ea typeface="+mn-ea"/>
                <a:cs typeface="+mn-cs"/>
              </a:rPr>
              <a:t> to establish clear referral pathways locally including electronic referrals. </a:t>
            </a:r>
          </a:p>
          <a:p>
            <a:pPr>
              <a:defRPr/>
            </a:pPr>
            <a:r>
              <a:rPr lang="en-GB" dirty="0"/>
              <a:t>Provide regular updates to the lead to demonstrate the value and positive impact of the service. </a:t>
            </a:r>
            <a:endParaRPr kumimoji="0" lang="en-GB" b="0" i="0" u="none" strike="noStrike" kern="1200" cap="none" spc="0" normalizeH="0" baseline="0" noProof="0" dirty="0">
              <a:ln>
                <a:noFill/>
              </a:ln>
              <a:solidFill>
                <a:srgbClr val="0072CE"/>
              </a:solidFill>
              <a:effectLst/>
              <a:uLnTx/>
              <a:uFillTx/>
              <a:latin typeface="DM Sans" pitchFamily="2" charset="77"/>
              <a:ea typeface="+mn-ea"/>
              <a:cs typeface="+mn-cs"/>
            </a:endParaRPr>
          </a:p>
          <a:p>
            <a:pPr marL="228600" marR="0" lvl="0" indent="-228600" algn="l" defTabSz="914400" rtl="0" eaLnBrk="1" fontAlgn="auto" latinLnBrk="0" hangingPunct="1">
              <a:lnSpc>
                <a:spcPct val="130000"/>
              </a:lnSpc>
              <a:spcBef>
                <a:spcPts val="1000"/>
              </a:spcBef>
              <a:spcAft>
                <a:spcPts val="0"/>
              </a:spcAft>
              <a:buClr>
                <a:srgbClr val="FF6E3B"/>
              </a:buClr>
              <a:buSzPct val="80000"/>
              <a:buFont typeface="Wingdings" pitchFamily="2" charset="2"/>
              <a:buChar char="§"/>
              <a:tabLst/>
              <a:defRPr/>
            </a:pPr>
            <a:r>
              <a:rPr kumimoji="0" lang="en-GB" b="0" i="0" u="none" strike="noStrike" kern="1200" cap="none" spc="0" normalizeH="0" baseline="0" noProof="0" dirty="0">
                <a:ln>
                  <a:noFill/>
                </a:ln>
                <a:solidFill>
                  <a:srgbClr val="0072CE"/>
                </a:solidFill>
                <a:effectLst/>
                <a:uLnTx/>
                <a:uFillTx/>
                <a:latin typeface="DM Sans" pitchFamily="2" charset="77"/>
                <a:ea typeface="+mn-ea"/>
                <a:cs typeface="+mn-cs"/>
              </a:rPr>
              <a:t>Maintain open communication with other local professionals to ensure the service is well-integrated into the local system. </a:t>
            </a:r>
          </a:p>
          <a:p>
            <a:pPr marL="0" indent="0">
              <a:buNone/>
            </a:pPr>
            <a:endParaRPr lang="en-GB" sz="3600" dirty="0"/>
          </a:p>
        </p:txBody>
      </p:sp>
      <p:grpSp>
        <p:nvGrpSpPr>
          <p:cNvPr id="3" name="Group 2">
            <a:extLst>
              <a:ext uri="{FF2B5EF4-FFF2-40B4-BE49-F238E27FC236}">
                <a16:creationId xmlns:a16="http://schemas.microsoft.com/office/drawing/2014/main" id="{071CE40A-F364-C79C-E901-2529E268D3E0}"/>
              </a:ext>
            </a:extLst>
          </p:cNvPr>
          <p:cNvGrpSpPr/>
          <p:nvPr/>
        </p:nvGrpSpPr>
        <p:grpSpPr>
          <a:xfrm>
            <a:off x="5016071" y="217699"/>
            <a:ext cx="2159857" cy="1868530"/>
            <a:chOff x="6665332" y="3408606"/>
            <a:chExt cx="2159857" cy="1868530"/>
          </a:xfrm>
        </p:grpSpPr>
        <p:sp>
          <p:nvSpPr>
            <p:cNvPr id="7" name="Hexagon 6">
              <a:extLst>
                <a:ext uri="{FF2B5EF4-FFF2-40B4-BE49-F238E27FC236}">
                  <a16:creationId xmlns:a16="http://schemas.microsoft.com/office/drawing/2014/main" id="{70590144-8917-52D7-1014-9CE2E3E86EA8}"/>
                </a:ext>
              </a:extLst>
            </p:cNvPr>
            <p:cNvSpPr/>
            <p:nvPr/>
          </p:nvSpPr>
          <p:spPr>
            <a:xfrm>
              <a:off x="6665332" y="3408606"/>
              <a:ext cx="2159857" cy="1868530"/>
            </a:xfrm>
            <a:prstGeom prst="hexagon">
              <a:avLst>
                <a:gd name="adj" fmla="val 28570"/>
                <a:gd name="vf" fmla="val 115470"/>
              </a:avLst>
            </a:prstGeom>
            <a:solidFill>
              <a:srgbClr val="6DDB75"/>
            </a:solidFill>
          </p:spPr>
          <p:style>
            <a:lnRef idx="2">
              <a:schemeClr val="lt1">
                <a:hueOff val="0"/>
                <a:satOff val="0"/>
                <a:lumOff val="0"/>
                <a:alphaOff val="0"/>
              </a:schemeClr>
            </a:lnRef>
            <a:fillRef idx="1">
              <a:schemeClr val="accent4">
                <a:hueOff val="-4963108"/>
                <a:satOff val="-40000"/>
                <a:lumOff val="23843"/>
                <a:alphaOff val="0"/>
              </a:schemeClr>
            </a:fillRef>
            <a:effectRef idx="0">
              <a:schemeClr val="accent4">
                <a:hueOff val="-4963108"/>
                <a:satOff val="-40000"/>
                <a:lumOff val="23843"/>
                <a:alphaOff val="0"/>
              </a:schemeClr>
            </a:effectRef>
            <a:fontRef idx="minor">
              <a:schemeClr val="lt1"/>
            </a:fontRef>
          </p:style>
          <p:txBody>
            <a:bodyPr/>
            <a:lstStyle/>
            <a:p>
              <a:endParaRPr lang="en-GB"/>
            </a:p>
          </p:txBody>
        </p:sp>
        <p:sp>
          <p:nvSpPr>
            <p:cNvPr id="8" name="Hexagon 4">
              <a:extLst>
                <a:ext uri="{FF2B5EF4-FFF2-40B4-BE49-F238E27FC236}">
                  <a16:creationId xmlns:a16="http://schemas.microsoft.com/office/drawing/2014/main" id="{88042C4D-FB90-F9FE-F592-80560E73AE46}"/>
                </a:ext>
              </a:extLst>
            </p:cNvPr>
            <p:cNvSpPr txBox="1"/>
            <p:nvPr/>
          </p:nvSpPr>
          <p:spPr>
            <a:xfrm>
              <a:off x="7023266" y="3718261"/>
              <a:ext cx="1443989" cy="124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rPr>
                <a:t>Collaboration with local providers</a:t>
              </a:r>
            </a:p>
          </p:txBody>
        </p:sp>
      </p:grpSp>
      <p:pic>
        <p:nvPicPr>
          <p:cNvPr id="10" name="Graphic 9" descr="Cheers with solid fill">
            <a:extLst>
              <a:ext uri="{FF2B5EF4-FFF2-40B4-BE49-F238E27FC236}">
                <a16:creationId xmlns:a16="http://schemas.microsoft.com/office/drawing/2014/main" id="{C006CF4A-711E-E582-3115-51A4987EA6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6095" y="701797"/>
            <a:ext cx="880940" cy="880940"/>
          </a:xfrm>
          <a:prstGeom prst="rect">
            <a:avLst/>
          </a:prstGeom>
        </p:spPr>
      </p:pic>
      <p:pic>
        <p:nvPicPr>
          <p:cNvPr id="11" name="Graphic 10" descr="Cheers outline">
            <a:extLst>
              <a:ext uri="{FF2B5EF4-FFF2-40B4-BE49-F238E27FC236}">
                <a16:creationId xmlns:a16="http://schemas.microsoft.com/office/drawing/2014/main" id="{03BFD7DF-6F42-9BD0-6A09-B5C7519268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65718" y="701797"/>
            <a:ext cx="880940" cy="880940"/>
          </a:xfrm>
          <a:prstGeom prst="rect">
            <a:avLst/>
          </a:prstGeom>
        </p:spPr>
      </p:pic>
      <p:sp>
        <p:nvSpPr>
          <p:cNvPr id="2" name="Wave 1">
            <a:extLst>
              <a:ext uri="{FF2B5EF4-FFF2-40B4-BE49-F238E27FC236}">
                <a16:creationId xmlns:a16="http://schemas.microsoft.com/office/drawing/2014/main" id="{FDF91A80-1252-D5AE-6308-C966B5881FAB}"/>
              </a:ext>
            </a:extLst>
          </p:cNvPr>
          <p:cNvSpPr/>
          <p:nvPr/>
        </p:nvSpPr>
        <p:spPr>
          <a:xfrm>
            <a:off x="154349" y="1776574"/>
            <a:ext cx="6156803" cy="4660085"/>
          </a:xfrm>
          <a:prstGeom prst="wave">
            <a:avLst>
              <a:gd name="adj1" fmla="val 12500"/>
              <a:gd name="adj2" fmla="val -334"/>
            </a:avLst>
          </a:prstGeom>
          <a:solidFill>
            <a:srgbClr val="6DDB75"/>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2400" dirty="0"/>
          </a:p>
          <a:p>
            <a:pPr algn="ctr"/>
            <a:r>
              <a:rPr lang="en-GB" sz="2400" b="1" dirty="0"/>
              <a:t>TOP TIP: </a:t>
            </a:r>
            <a:r>
              <a:rPr lang="en-GB" sz="2400" dirty="0"/>
              <a:t>Broaden your reach beyond the pharmacy. Build relationships with community groups like faith groups, social clubs, or local charities and local businesses. Provide them with leaflets or information to help them signpost people who might benefit.</a:t>
            </a:r>
            <a:endParaRPr lang="en-GB" dirty="0"/>
          </a:p>
          <a:p>
            <a:pPr algn="ctr"/>
            <a:endParaRPr lang="en-GB" dirty="0"/>
          </a:p>
        </p:txBody>
      </p:sp>
    </p:spTree>
    <p:extLst>
      <p:ext uri="{BB962C8B-B14F-4D97-AF65-F5344CB8AC3E}">
        <p14:creationId xmlns:p14="http://schemas.microsoft.com/office/powerpoint/2010/main" val="102482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1D259-C426-653C-CB4F-13EB7DBBC36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DB5165-0E15-CEDE-43D5-D2C1FB2D20C2}"/>
              </a:ext>
            </a:extLst>
          </p:cNvPr>
          <p:cNvSpPr>
            <a:spLocks noGrp="1"/>
          </p:cNvSpPr>
          <p:nvPr>
            <p:ph sz="half" idx="2"/>
          </p:nvPr>
        </p:nvSpPr>
        <p:spPr>
          <a:xfrm>
            <a:off x="160391" y="2351061"/>
            <a:ext cx="5880846" cy="4029169"/>
          </a:xfrm>
        </p:spPr>
        <p:txBody>
          <a:bodyPr>
            <a:normAutofit fontScale="70000" lnSpcReduction="20000"/>
          </a:bodyPr>
          <a:lstStyle/>
          <a:p>
            <a:r>
              <a:rPr lang="en-GB" dirty="0"/>
              <a:t>Ensure the entire GP practice team —GPs, nurses, and practice pharmacists—are aware that your pharmacy provides the ABPM service. </a:t>
            </a:r>
          </a:p>
          <a:p>
            <a:r>
              <a:rPr lang="en-GB" dirty="0"/>
              <a:t>Offer to present at a practice meeting to </a:t>
            </a:r>
            <a:r>
              <a:rPr lang="en-GB" dirty="0">
                <a:hlinkClick r:id="rId2"/>
              </a:rPr>
              <a:t>highlight how the service helps them </a:t>
            </a:r>
            <a:r>
              <a:rPr lang="en-GB" dirty="0"/>
              <a:t>meet clinical priorities and targets, such as the Quality and Outcomes Framework (QOF) and that they do not need to ask the patient for additional home readings for diagnosis.</a:t>
            </a:r>
          </a:p>
          <a:p>
            <a:r>
              <a:rPr lang="en-GB" dirty="0"/>
              <a:t>All readings (systolic and diastolic) and the full ABPM report should be shared with the patient’s GP.</a:t>
            </a:r>
          </a:p>
        </p:txBody>
      </p:sp>
      <p:grpSp>
        <p:nvGrpSpPr>
          <p:cNvPr id="3" name="Group 2">
            <a:extLst>
              <a:ext uri="{FF2B5EF4-FFF2-40B4-BE49-F238E27FC236}">
                <a16:creationId xmlns:a16="http://schemas.microsoft.com/office/drawing/2014/main" id="{DBE9601A-DB04-94C7-6181-42844F08F26D}"/>
              </a:ext>
            </a:extLst>
          </p:cNvPr>
          <p:cNvGrpSpPr/>
          <p:nvPr/>
        </p:nvGrpSpPr>
        <p:grpSpPr>
          <a:xfrm>
            <a:off x="4961309" y="172876"/>
            <a:ext cx="2159857" cy="1868530"/>
            <a:chOff x="4684492" y="4559163"/>
            <a:chExt cx="2159857" cy="1868530"/>
          </a:xfrm>
        </p:grpSpPr>
        <p:sp>
          <p:nvSpPr>
            <p:cNvPr id="7" name="Hexagon 6">
              <a:extLst>
                <a:ext uri="{FF2B5EF4-FFF2-40B4-BE49-F238E27FC236}">
                  <a16:creationId xmlns:a16="http://schemas.microsoft.com/office/drawing/2014/main" id="{FEC489AA-11D8-E12B-C225-90D93594F7F4}"/>
                </a:ext>
              </a:extLst>
            </p:cNvPr>
            <p:cNvSpPr/>
            <p:nvPr/>
          </p:nvSpPr>
          <p:spPr>
            <a:xfrm>
              <a:off x="4684492" y="4559163"/>
              <a:ext cx="2159857" cy="1868530"/>
            </a:xfrm>
            <a:prstGeom prst="hexagon">
              <a:avLst>
                <a:gd name="adj" fmla="val 28570"/>
                <a:gd name="vf" fmla="val 115470"/>
              </a:avLst>
            </a:prstGeom>
            <a:solidFill>
              <a:srgbClr val="C8DBAA"/>
            </a:solidFill>
          </p:spPr>
          <p:style>
            <a:lnRef idx="2">
              <a:schemeClr val="lt1">
                <a:hueOff val="0"/>
                <a:satOff val="0"/>
                <a:lumOff val="0"/>
                <a:alphaOff val="0"/>
              </a:schemeClr>
            </a:lnRef>
            <a:fillRef idx="1">
              <a:schemeClr val="accent4">
                <a:hueOff val="-7444661"/>
                <a:satOff val="-60000"/>
                <a:lumOff val="35765"/>
                <a:alphaOff val="0"/>
              </a:schemeClr>
            </a:fillRef>
            <a:effectRef idx="0">
              <a:schemeClr val="accent4">
                <a:hueOff val="-7444661"/>
                <a:satOff val="-60000"/>
                <a:lumOff val="35765"/>
                <a:alphaOff val="0"/>
              </a:schemeClr>
            </a:effectRef>
            <a:fontRef idx="minor">
              <a:schemeClr val="lt1"/>
            </a:fontRef>
          </p:style>
          <p:txBody>
            <a:bodyPr/>
            <a:lstStyle/>
            <a:p>
              <a:endParaRPr lang="en-GB"/>
            </a:p>
          </p:txBody>
        </p:sp>
        <p:sp>
          <p:nvSpPr>
            <p:cNvPr id="8" name="Hexagon 4">
              <a:extLst>
                <a:ext uri="{FF2B5EF4-FFF2-40B4-BE49-F238E27FC236}">
                  <a16:creationId xmlns:a16="http://schemas.microsoft.com/office/drawing/2014/main" id="{C2B1F4FF-BBD6-C7D4-B931-FB6D9D465787}"/>
                </a:ext>
              </a:extLst>
            </p:cNvPr>
            <p:cNvSpPr txBox="1"/>
            <p:nvPr/>
          </p:nvSpPr>
          <p:spPr>
            <a:xfrm>
              <a:off x="5042426" y="4868818"/>
              <a:ext cx="1443989" cy="124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rPr>
                <a:t>Working with GP practices</a:t>
              </a:r>
            </a:p>
          </p:txBody>
        </p:sp>
      </p:grpSp>
      <p:pic>
        <p:nvPicPr>
          <p:cNvPr id="5" name="Graphic 4" descr="User network with solid fill">
            <a:extLst>
              <a:ext uri="{FF2B5EF4-FFF2-40B4-BE49-F238E27FC236}">
                <a16:creationId xmlns:a16="http://schemas.microsoft.com/office/drawing/2014/main" id="{CF355B39-8CD1-8EFB-43F9-76BE8C742C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1577" y="649941"/>
            <a:ext cx="914400" cy="914400"/>
          </a:xfrm>
          <a:prstGeom prst="rect">
            <a:avLst/>
          </a:prstGeom>
        </p:spPr>
      </p:pic>
      <p:pic>
        <p:nvPicPr>
          <p:cNvPr id="9" name="Graphic 8" descr="User network outline">
            <a:extLst>
              <a:ext uri="{FF2B5EF4-FFF2-40B4-BE49-F238E27FC236}">
                <a16:creationId xmlns:a16="http://schemas.microsoft.com/office/drawing/2014/main" id="{7273D5EE-FFBC-A58D-F256-CF21A8C7C0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9298" y="649941"/>
            <a:ext cx="914400" cy="914400"/>
          </a:xfrm>
          <a:prstGeom prst="rect">
            <a:avLst/>
          </a:prstGeom>
        </p:spPr>
      </p:pic>
      <p:sp>
        <p:nvSpPr>
          <p:cNvPr id="2" name="Wave 1">
            <a:extLst>
              <a:ext uri="{FF2B5EF4-FFF2-40B4-BE49-F238E27FC236}">
                <a16:creationId xmlns:a16="http://schemas.microsoft.com/office/drawing/2014/main" id="{67EDDC51-84ED-DED2-F13E-54D6F20AB2E4}"/>
              </a:ext>
            </a:extLst>
          </p:cNvPr>
          <p:cNvSpPr/>
          <p:nvPr/>
        </p:nvSpPr>
        <p:spPr>
          <a:xfrm>
            <a:off x="6234953" y="2176345"/>
            <a:ext cx="5710517" cy="4029168"/>
          </a:xfrm>
          <a:prstGeom prst="wave">
            <a:avLst>
              <a:gd name="adj1" fmla="val 12500"/>
              <a:gd name="adj2" fmla="val -334"/>
            </a:avLst>
          </a:prstGeom>
          <a:solidFill>
            <a:srgbClr val="C8DBA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2400" dirty="0"/>
          </a:p>
          <a:p>
            <a:pPr algn="ctr"/>
            <a:r>
              <a:rPr lang="en-GB" sz="2400" b="1" dirty="0"/>
              <a:t>TOP TIP: </a:t>
            </a:r>
            <a:r>
              <a:rPr lang="en-GB" sz="2400" dirty="0"/>
              <a:t>If a patient fails to attend an ABPM appointment, make at least two contact attempts on separate occasions. If they still don’t attend, notify their GP practice of the initial blood pressure measurement and the failed appointment.</a:t>
            </a:r>
            <a:endParaRPr lang="en-GB" dirty="0"/>
          </a:p>
          <a:p>
            <a:pPr algn="ctr"/>
            <a:endParaRPr lang="en-GB" dirty="0"/>
          </a:p>
        </p:txBody>
      </p:sp>
    </p:spTree>
    <p:extLst>
      <p:ext uri="{BB962C8B-B14F-4D97-AF65-F5344CB8AC3E}">
        <p14:creationId xmlns:p14="http://schemas.microsoft.com/office/powerpoint/2010/main" val="363912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A223A-1102-68E2-D544-9638F0614AE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C0650F-E037-E895-EF3E-0EE1F449A070}"/>
              </a:ext>
            </a:extLst>
          </p:cNvPr>
          <p:cNvSpPr>
            <a:spLocks noGrp="1"/>
          </p:cNvSpPr>
          <p:nvPr>
            <p:ph sz="half" idx="2"/>
          </p:nvPr>
        </p:nvSpPr>
        <p:spPr>
          <a:xfrm>
            <a:off x="6015318" y="2160494"/>
            <a:ext cx="5852004" cy="4029169"/>
          </a:xfrm>
        </p:spPr>
        <p:txBody>
          <a:bodyPr>
            <a:normAutofit fontScale="70000" lnSpcReduction="20000"/>
          </a:bodyPr>
          <a:lstStyle/>
          <a:p>
            <a:r>
              <a:rPr lang="en-GB" dirty="0"/>
              <a:t>ABPM is the "gold standard" for diagnosing hypertension. It provides a more accurate picture of a patient's real blood pressure over a longer period, helping to identify "white coat hypertension" and other clinical patterns. Remember </a:t>
            </a:r>
            <a:r>
              <a:rPr lang="en-GB" dirty="0">
                <a:hlinkClick r:id="rId2"/>
              </a:rPr>
              <a:t>as little as 14 readings are needed during the person’s usual waking hours to </a:t>
            </a:r>
            <a:r>
              <a:rPr lang="en-GB" dirty="0"/>
              <a:t>provide an accurate average reading.</a:t>
            </a:r>
          </a:p>
          <a:p>
            <a:r>
              <a:rPr lang="en-GB" dirty="0"/>
              <a:t>ABPM devices are a significant expense. To protect your investment, use a template loan agreement (</a:t>
            </a:r>
            <a:r>
              <a:rPr lang="en-GB" dirty="0">
                <a:hlinkClick r:id="rId3"/>
              </a:rPr>
              <a:t>like the one available for download on the CPE website</a:t>
            </a:r>
            <a:r>
              <a:rPr lang="en-GB" dirty="0"/>
              <a:t>) to outline the patient's responsibilities for the equipment. Also, explore your insurance options and look into service, repair, and calibration plans.</a:t>
            </a:r>
          </a:p>
          <a:p>
            <a:endParaRPr lang="en-GB" dirty="0"/>
          </a:p>
          <a:p>
            <a:endParaRPr lang="en-GB" dirty="0"/>
          </a:p>
          <a:p>
            <a:endParaRPr lang="en-GB" b="1" dirty="0"/>
          </a:p>
          <a:p>
            <a:pPr marL="0" indent="0">
              <a:buNone/>
            </a:pPr>
            <a:endParaRPr lang="en-GB" dirty="0"/>
          </a:p>
        </p:txBody>
      </p:sp>
      <p:grpSp>
        <p:nvGrpSpPr>
          <p:cNvPr id="3" name="Group 2">
            <a:extLst>
              <a:ext uri="{FF2B5EF4-FFF2-40B4-BE49-F238E27FC236}">
                <a16:creationId xmlns:a16="http://schemas.microsoft.com/office/drawing/2014/main" id="{1B735D1C-608B-940C-8059-0DB1702AA4CF}"/>
              </a:ext>
            </a:extLst>
          </p:cNvPr>
          <p:cNvGrpSpPr/>
          <p:nvPr/>
        </p:nvGrpSpPr>
        <p:grpSpPr>
          <a:xfrm>
            <a:off x="5016071" y="199770"/>
            <a:ext cx="2159857" cy="1868530"/>
            <a:chOff x="2694455" y="3409891"/>
            <a:chExt cx="2159857" cy="1868530"/>
          </a:xfrm>
        </p:grpSpPr>
        <p:sp>
          <p:nvSpPr>
            <p:cNvPr id="7" name="Hexagon 6">
              <a:extLst>
                <a:ext uri="{FF2B5EF4-FFF2-40B4-BE49-F238E27FC236}">
                  <a16:creationId xmlns:a16="http://schemas.microsoft.com/office/drawing/2014/main" id="{9EA85E52-0541-DFC9-A8CA-36CA72B4FBA8}"/>
                </a:ext>
              </a:extLst>
            </p:cNvPr>
            <p:cNvSpPr/>
            <p:nvPr/>
          </p:nvSpPr>
          <p:spPr>
            <a:xfrm>
              <a:off x="2694455" y="3409891"/>
              <a:ext cx="2159857" cy="1868530"/>
            </a:xfrm>
            <a:prstGeom prst="hexagon">
              <a:avLst>
                <a:gd name="adj" fmla="val 28570"/>
                <a:gd name="vf" fmla="val 115470"/>
              </a:avLst>
            </a:prstGeom>
            <a:solidFill>
              <a:srgbClr val="E7E3DB"/>
            </a:solidFill>
          </p:spPr>
          <p:style>
            <a:lnRef idx="2">
              <a:schemeClr val="lt1">
                <a:hueOff val="0"/>
                <a:satOff val="0"/>
                <a:lumOff val="0"/>
                <a:alphaOff val="0"/>
              </a:schemeClr>
            </a:lnRef>
            <a:fillRef idx="1">
              <a:schemeClr val="accent4">
                <a:hueOff val="-9926215"/>
                <a:satOff val="-80000"/>
                <a:lumOff val="47686"/>
                <a:alphaOff val="0"/>
              </a:schemeClr>
            </a:fillRef>
            <a:effectRef idx="0">
              <a:schemeClr val="accent4">
                <a:hueOff val="-9926215"/>
                <a:satOff val="-80000"/>
                <a:lumOff val="47686"/>
                <a:alphaOff val="0"/>
              </a:schemeClr>
            </a:effectRef>
            <a:fontRef idx="minor">
              <a:schemeClr val="lt1"/>
            </a:fontRef>
          </p:style>
          <p:txBody>
            <a:bodyPr/>
            <a:lstStyle/>
            <a:p>
              <a:endParaRPr lang="en-GB"/>
            </a:p>
          </p:txBody>
        </p:sp>
        <p:sp>
          <p:nvSpPr>
            <p:cNvPr id="8" name="Hexagon 4">
              <a:extLst>
                <a:ext uri="{FF2B5EF4-FFF2-40B4-BE49-F238E27FC236}">
                  <a16:creationId xmlns:a16="http://schemas.microsoft.com/office/drawing/2014/main" id="{4A0AC40C-DF90-B3EE-374A-E6C70D8305AE}"/>
                </a:ext>
              </a:extLst>
            </p:cNvPr>
            <p:cNvSpPr txBox="1"/>
            <p:nvPr/>
          </p:nvSpPr>
          <p:spPr>
            <a:xfrm>
              <a:off x="3052389" y="3719546"/>
              <a:ext cx="1443989" cy="124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rPr>
                <a:t>Being Prepared</a:t>
              </a:r>
            </a:p>
          </p:txBody>
        </p:sp>
      </p:grpSp>
      <p:pic>
        <p:nvPicPr>
          <p:cNvPr id="5" name="Graphic 4" descr="Tick with solid fill">
            <a:extLst>
              <a:ext uri="{FF2B5EF4-FFF2-40B4-BE49-F238E27FC236}">
                <a16:creationId xmlns:a16="http://schemas.microsoft.com/office/drawing/2014/main" id="{88D04307-107B-C6E0-C775-4C08D63280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0918" y="766483"/>
            <a:ext cx="914400" cy="914400"/>
          </a:xfrm>
          <a:prstGeom prst="rect">
            <a:avLst/>
          </a:prstGeom>
        </p:spPr>
      </p:pic>
      <p:pic>
        <p:nvPicPr>
          <p:cNvPr id="9" name="Graphic 8" descr="Tick outline">
            <a:extLst>
              <a:ext uri="{FF2B5EF4-FFF2-40B4-BE49-F238E27FC236}">
                <a16:creationId xmlns:a16="http://schemas.microsoft.com/office/drawing/2014/main" id="{90AA0B98-B72A-5FDC-1066-DD44679745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88447" y="766483"/>
            <a:ext cx="914400" cy="914400"/>
          </a:xfrm>
          <a:prstGeom prst="rect">
            <a:avLst/>
          </a:prstGeom>
        </p:spPr>
      </p:pic>
      <p:sp>
        <p:nvSpPr>
          <p:cNvPr id="2" name="Wave 1">
            <a:extLst>
              <a:ext uri="{FF2B5EF4-FFF2-40B4-BE49-F238E27FC236}">
                <a16:creationId xmlns:a16="http://schemas.microsoft.com/office/drawing/2014/main" id="{87BAC10F-DE83-3EB5-E609-0ADD63F0C53B}"/>
              </a:ext>
            </a:extLst>
          </p:cNvPr>
          <p:cNvSpPr/>
          <p:nvPr/>
        </p:nvSpPr>
        <p:spPr>
          <a:xfrm>
            <a:off x="237565" y="2292489"/>
            <a:ext cx="5710517" cy="3765177"/>
          </a:xfrm>
          <a:prstGeom prst="wave">
            <a:avLst>
              <a:gd name="adj1" fmla="val 12500"/>
              <a:gd name="adj2" fmla="val -334"/>
            </a:avLst>
          </a:prstGeom>
          <a:solidFill>
            <a:srgbClr val="E7E3DB"/>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2400" dirty="0"/>
          </a:p>
          <a:p>
            <a:pPr algn="ctr"/>
            <a:r>
              <a:rPr lang="en-GB" sz="2400" b="1" dirty="0"/>
              <a:t>TOP TIP: </a:t>
            </a:r>
            <a:r>
              <a:rPr lang="en-GB" sz="2400" dirty="0"/>
              <a:t>Learn how to correctly use the ABPM machine by trying it on each other and referring to manufacturer videos. Ensure your IT equipment can connect to the device and the manufacturer’s software is installed.</a:t>
            </a:r>
            <a:r>
              <a:rPr lang="en-GB" dirty="0"/>
              <a:t> </a:t>
            </a:r>
          </a:p>
          <a:p>
            <a:pPr algn="ctr"/>
            <a:endParaRPr lang="en-GB" dirty="0"/>
          </a:p>
        </p:txBody>
      </p:sp>
    </p:spTree>
    <p:extLst>
      <p:ext uri="{BB962C8B-B14F-4D97-AF65-F5344CB8AC3E}">
        <p14:creationId xmlns:p14="http://schemas.microsoft.com/office/powerpoint/2010/main" val="400035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94C06-E11C-AF11-E1A3-9A765F663CA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87031B-A02C-3CEA-992C-1222B98BE957}"/>
              </a:ext>
            </a:extLst>
          </p:cNvPr>
          <p:cNvSpPr>
            <a:spLocks noGrp="1"/>
          </p:cNvSpPr>
          <p:nvPr>
            <p:ph sz="half" idx="2"/>
          </p:nvPr>
        </p:nvSpPr>
        <p:spPr>
          <a:xfrm>
            <a:off x="215154" y="2160494"/>
            <a:ext cx="5880846" cy="4029169"/>
          </a:xfrm>
        </p:spPr>
        <p:txBody>
          <a:bodyPr>
            <a:normAutofit fontScale="92500" lnSpcReduction="10000"/>
          </a:bodyPr>
          <a:lstStyle/>
          <a:p>
            <a:r>
              <a:rPr lang="en-GB" sz="1200" dirty="0"/>
              <a:t>Empowering the team is the key to regularly offering ABPMs as the whole pharmacy team has a role to play. From spotting an opportunity to engage the patient to delivering the full patient journey from initial consultation to providing ABPM and follow up. </a:t>
            </a:r>
          </a:p>
          <a:p>
            <a:r>
              <a:rPr lang="en-GB" sz="1200" dirty="0"/>
              <a:t>All staff must be familiar with the </a:t>
            </a:r>
            <a:r>
              <a:rPr lang="en-GB" sz="1200" dirty="0">
                <a:hlinkClick r:id="rId2"/>
              </a:rPr>
              <a:t>hypertension case-finding service specifications, </a:t>
            </a:r>
            <a:r>
              <a:rPr lang="en-GB" sz="1200" dirty="0"/>
              <a:t>latest guidelines and the local SOP ensuring that the flowcharts are in a place easy to access. </a:t>
            </a:r>
          </a:p>
          <a:p>
            <a:r>
              <a:rPr lang="en-GB" sz="1200" dirty="0"/>
              <a:t>All staff must know the patient eligibility criteria and when an ABPM is indicated. </a:t>
            </a:r>
          </a:p>
          <a:p>
            <a:r>
              <a:rPr lang="en-GB" sz="1200" dirty="0"/>
              <a:t>While pharmacy staff can provide the ABPM service, the Responsible Pharmacist must be made aware of specific clinical situations:</a:t>
            </a:r>
          </a:p>
          <a:p>
            <a:pPr marL="896938" indent="-179388">
              <a:spcBef>
                <a:spcPts val="0"/>
              </a:spcBef>
              <a:buFont typeface="Arial" panose="020B0604020202020204" pitchFamily="34" charset="0"/>
              <a:buChar char="•"/>
            </a:pPr>
            <a:r>
              <a:rPr lang="en-GB" sz="1200" dirty="0"/>
              <a:t>Any patient requiring a same-day referral to their GP.</a:t>
            </a:r>
          </a:p>
          <a:p>
            <a:pPr marL="896938" indent="-179388">
              <a:spcBef>
                <a:spcPts val="0"/>
              </a:spcBef>
              <a:buFont typeface="Arial" panose="020B0604020202020204" pitchFamily="34" charset="0"/>
              <a:buChar char="•"/>
            </a:pPr>
            <a:r>
              <a:rPr lang="en-GB" sz="1200" dirty="0"/>
              <a:t>Any patient exhibiting physical symptoms before they leave the pharmacy.</a:t>
            </a:r>
          </a:p>
          <a:p>
            <a:r>
              <a:rPr lang="en-GB" sz="1200" dirty="0"/>
              <a:t>All staff should influence the patient to have an ABPM when clinically indicated by explaining what it is and what is involved. If a patient's initial blood pressure is high (140/90mmHg or higher, but lower than 180/120mmHg), prompt provision of an ABPM device is required.</a:t>
            </a:r>
          </a:p>
        </p:txBody>
      </p:sp>
      <p:grpSp>
        <p:nvGrpSpPr>
          <p:cNvPr id="2" name="Group 1">
            <a:extLst>
              <a:ext uri="{FF2B5EF4-FFF2-40B4-BE49-F238E27FC236}">
                <a16:creationId xmlns:a16="http://schemas.microsoft.com/office/drawing/2014/main" id="{2E27301F-B499-45B5-2786-DBF092511AEB}"/>
              </a:ext>
            </a:extLst>
          </p:cNvPr>
          <p:cNvGrpSpPr/>
          <p:nvPr/>
        </p:nvGrpSpPr>
        <p:grpSpPr>
          <a:xfrm>
            <a:off x="4961309" y="199770"/>
            <a:ext cx="2159857" cy="1868530"/>
            <a:chOff x="2694455" y="1146700"/>
            <a:chExt cx="2159857" cy="1868530"/>
          </a:xfrm>
        </p:grpSpPr>
        <p:sp>
          <p:nvSpPr>
            <p:cNvPr id="5" name="Hexagon 4">
              <a:extLst>
                <a:ext uri="{FF2B5EF4-FFF2-40B4-BE49-F238E27FC236}">
                  <a16:creationId xmlns:a16="http://schemas.microsoft.com/office/drawing/2014/main" id="{11A00990-91AB-6F7A-AE36-FA60ACD574B5}"/>
                </a:ext>
              </a:extLst>
            </p:cNvPr>
            <p:cNvSpPr/>
            <p:nvPr/>
          </p:nvSpPr>
          <p:spPr>
            <a:xfrm>
              <a:off x="2694455" y="1146700"/>
              <a:ext cx="2159857" cy="1868530"/>
            </a:xfrm>
            <a:prstGeom prst="hexagon">
              <a:avLst>
                <a:gd name="adj" fmla="val 28570"/>
                <a:gd name="vf" fmla="val 115470"/>
              </a:avLst>
            </a:prstGeom>
            <a:solidFill>
              <a:srgbClr val="FFFFFF"/>
            </a:solidFill>
          </p:spPr>
          <p:style>
            <a:lnRef idx="2">
              <a:schemeClr val="lt1">
                <a:hueOff val="0"/>
                <a:satOff val="0"/>
                <a:lumOff val="0"/>
                <a:alphaOff val="0"/>
              </a:schemeClr>
            </a:lnRef>
            <a:fillRef idx="1">
              <a:schemeClr val="accent4">
                <a:hueOff val="-12407769"/>
                <a:satOff val="-100000"/>
                <a:lumOff val="59608"/>
                <a:alphaOff val="0"/>
              </a:schemeClr>
            </a:fillRef>
            <a:effectRef idx="0">
              <a:schemeClr val="accent4">
                <a:hueOff val="-12407769"/>
                <a:satOff val="-100000"/>
                <a:lumOff val="59608"/>
                <a:alphaOff val="0"/>
              </a:schemeClr>
            </a:effectRef>
            <a:fontRef idx="minor">
              <a:schemeClr val="lt1"/>
            </a:fontRef>
          </p:style>
          <p:txBody>
            <a:bodyPr/>
            <a:lstStyle/>
            <a:p>
              <a:endParaRPr lang="en-GB"/>
            </a:p>
          </p:txBody>
        </p:sp>
        <p:sp>
          <p:nvSpPr>
            <p:cNvPr id="6" name="Hexagon 4">
              <a:extLst>
                <a:ext uri="{FF2B5EF4-FFF2-40B4-BE49-F238E27FC236}">
                  <a16:creationId xmlns:a16="http://schemas.microsoft.com/office/drawing/2014/main" id="{ECCDE06F-4CDF-20D1-7E32-B176B7DC1A44}"/>
                </a:ext>
              </a:extLst>
            </p:cNvPr>
            <p:cNvSpPr txBox="1"/>
            <p:nvPr/>
          </p:nvSpPr>
          <p:spPr>
            <a:xfrm>
              <a:off x="3052389" y="1456355"/>
              <a:ext cx="1443989" cy="124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rPr>
                <a:t>Pharmacy Staffing</a:t>
              </a:r>
            </a:p>
          </p:txBody>
        </p:sp>
      </p:grpSp>
      <p:pic>
        <p:nvPicPr>
          <p:cNvPr id="9" name="Graphic 8" descr="Group of people with solid fill">
            <a:extLst>
              <a:ext uri="{FF2B5EF4-FFF2-40B4-BE49-F238E27FC236}">
                <a16:creationId xmlns:a16="http://schemas.microsoft.com/office/drawing/2014/main" id="{90F2258B-B673-AA25-3778-98A6F51230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5035" y="742797"/>
            <a:ext cx="914400" cy="914400"/>
          </a:xfrm>
          <a:prstGeom prst="rect">
            <a:avLst/>
          </a:prstGeom>
        </p:spPr>
      </p:pic>
      <p:pic>
        <p:nvPicPr>
          <p:cNvPr id="11" name="Graphic 10" descr="Group of men with solid fill">
            <a:extLst>
              <a:ext uri="{FF2B5EF4-FFF2-40B4-BE49-F238E27FC236}">
                <a16:creationId xmlns:a16="http://schemas.microsoft.com/office/drawing/2014/main" id="{0FB61D7C-9316-B1FB-6FE0-B74B62DCD2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31577" y="742797"/>
            <a:ext cx="914400" cy="914400"/>
          </a:xfrm>
          <a:prstGeom prst="rect">
            <a:avLst/>
          </a:prstGeom>
        </p:spPr>
      </p:pic>
      <p:sp>
        <p:nvSpPr>
          <p:cNvPr id="3" name="Wave 2">
            <a:extLst>
              <a:ext uri="{FF2B5EF4-FFF2-40B4-BE49-F238E27FC236}">
                <a16:creationId xmlns:a16="http://schemas.microsoft.com/office/drawing/2014/main" id="{58D9E795-218E-CA8F-5FBF-C621B049A746}"/>
              </a:ext>
            </a:extLst>
          </p:cNvPr>
          <p:cNvSpPr/>
          <p:nvPr/>
        </p:nvSpPr>
        <p:spPr>
          <a:xfrm>
            <a:off x="6172200" y="2471076"/>
            <a:ext cx="5804646" cy="3494962"/>
          </a:xfrm>
          <a:prstGeom prst="wave">
            <a:avLst>
              <a:gd name="adj1" fmla="val 12500"/>
              <a:gd name="adj2" fmla="val -334"/>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2400" dirty="0"/>
          </a:p>
          <a:p>
            <a:pPr algn="ctr"/>
            <a:r>
              <a:rPr lang="en-GB" sz="2400" b="1" dirty="0"/>
              <a:t>TOP TIP: </a:t>
            </a:r>
            <a:r>
              <a:rPr lang="en-GB" sz="2400" dirty="0"/>
              <a:t>All staff must feel confident in effectively delivering the service from patient engagement and service provision to accurate record-keeping and clinical escalation protocols.</a:t>
            </a:r>
          </a:p>
          <a:p>
            <a:pPr algn="ctr"/>
            <a:endParaRPr lang="en-GB" dirty="0"/>
          </a:p>
        </p:txBody>
      </p:sp>
    </p:spTree>
    <p:extLst>
      <p:ext uri="{BB962C8B-B14F-4D97-AF65-F5344CB8AC3E}">
        <p14:creationId xmlns:p14="http://schemas.microsoft.com/office/powerpoint/2010/main" val="1261635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78CF1-B721-155F-3F4D-91F0BC717F4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C19A952-E3DB-5EFF-0EB6-75D815BDB990}"/>
              </a:ext>
            </a:extLst>
          </p:cNvPr>
          <p:cNvSpPr txBox="1"/>
          <p:nvPr/>
        </p:nvSpPr>
        <p:spPr>
          <a:xfrm>
            <a:off x="661351" y="0"/>
            <a:ext cx="10869296" cy="1593385"/>
          </a:xfrm>
          <a:prstGeom prst="rect">
            <a:avLst/>
          </a:prstGeom>
          <a:noFill/>
        </p:spPr>
        <p:txBody>
          <a:bodyPr wrap="square">
            <a:spAutoFit/>
          </a:bodyPr>
          <a:lstStyle/>
          <a:p>
            <a:pPr>
              <a:lnSpc>
                <a:spcPct val="115000"/>
              </a:lnSpc>
            </a:pPr>
            <a:r>
              <a:rPr lang="en-GB" sz="3200" b="1" dirty="0">
                <a:solidFill>
                  <a:srgbClr val="0072CE"/>
                </a:solidFill>
                <a:effectLst/>
                <a:latin typeface="Mokoko Medium"/>
                <a:ea typeface="Calibri" panose="020F0502020204030204" pitchFamily="34" charset="0"/>
              </a:rPr>
              <a:t>CHECKLIST ACTION TEMPLATE</a:t>
            </a:r>
          </a:p>
          <a:p>
            <a:pPr>
              <a:lnSpc>
                <a:spcPct val="115000"/>
              </a:lnSpc>
            </a:pPr>
            <a:r>
              <a:rPr lang="en-GB" sz="1400" i="1" dirty="0">
                <a:solidFill>
                  <a:srgbClr val="0072CE"/>
                </a:solidFill>
                <a:latin typeface="Mokoko Medium"/>
                <a:ea typeface="Calibri" panose="020F0502020204030204" pitchFamily="34" charset="0"/>
              </a:rPr>
              <a:t>Identify what you haven’t implemented in your pharmacy yet and consider training additional staff where possible and appropriate</a:t>
            </a:r>
            <a:endParaRPr lang="en-GB" sz="1400" i="1" dirty="0">
              <a:solidFill>
                <a:srgbClr val="0072CE"/>
              </a:solidFill>
              <a:effectLst/>
              <a:latin typeface="Mokoko Medium"/>
              <a:ea typeface="Calibri" panose="020F0502020204030204" pitchFamily="34" charset="0"/>
            </a:endParaRPr>
          </a:p>
          <a:p>
            <a:pPr>
              <a:lnSpc>
                <a:spcPct val="115000"/>
              </a:lnSpc>
              <a:spcBef>
                <a:spcPts val="1200"/>
              </a:spcBef>
              <a:spcAft>
                <a:spcPts val="1200"/>
              </a:spcAft>
            </a:pPr>
            <a:endParaRPr lang="en-GB" sz="3200" b="1" dirty="0">
              <a:solidFill>
                <a:srgbClr val="0072CE"/>
              </a:solidFill>
              <a:effectLst/>
              <a:latin typeface="Mokoko Medium"/>
              <a:ea typeface="Calibri" panose="020F0502020204030204" pitchFamily="34" charset="0"/>
            </a:endParaRPr>
          </a:p>
        </p:txBody>
      </p:sp>
      <p:graphicFrame>
        <p:nvGraphicFramePr>
          <p:cNvPr id="2" name="Table 1">
            <a:extLst>
              <a:ext uri="{FF2B5EF4-FFF2-40B4-BE49-F238E27FC236}">
                <a16:creationId xmlns:a16="http://schemas.microsoft.com/office/drawing/2014/main" id="{870EC43A-7CE8-6B67-C8BE-74C39BA316CB}"/>
              </a:ext>
            </a:extLst>
          </p:cNvPr>
          <p:cNvGraphicFramePr>
            <a:graphicFrameLocks noGrp="1"/>
          </p:cNvGraphicFramePr>
          <p:nvPr>
            <p:extLst>
              <p:ext uri="{D42A27DB-BD31-4B8C-83A1-F6EECF244321}">
                <p14:modId xmlns:p14="http://schemas.microsoft.com/office/powerpoint/2010/main" val="3444194864"/>
              </p:ext>
            </p:extLst>
          </p:nvPr>
        </p:nvGraphicFramePr>
        <p:xfrm>
          <a:off x="661351" y="943783"/>
          <a:ext cx="10869297" cy="4913052"/>
        </p:xfrm>
        <a:graphic>
          <a:graphicData uri="http://schemas.openxmlformats.org/drawingml/2006/table">
            <a:tbl>
              <a:tblPr firstRow="1" bandRow="1">
                <a:tableStyleId>{5C22544A-7EE6-4342-B048-85BDC9FD1C3A}</a:tableStyleId>
              </a:tblPr>
              <a:tblGrid>
                <a:gridCol w="3623099">
                  <a:extLst>
                    <a:ext uri="{9D8B030D-6E8A-4147-A177-3AD203B41FA5}">
                      <a16:colId xmlns:a16="http://schemas.microsoft.com/office/drawing/2014/main" val="2259259279"/>
                    </a:ext>
                  </a:extLst>
                </a:gridCol>
                <a:gridCol w="3623099">
                  <a:extLst>
                    <a:ext uri="{9D8B030D-6E8A-4147-A177-3AD203B41FA5}">
                      <a16:colId xmlns:a16="http://schemas.microsoft.com/office/drawing/2014/main" val="119321004"/>
                    </a:ext>
                  </a:extLst>
                </a:gridCol>
                <a:gridCol w="3623099">
                  <a:extLst>
                    <a:ext uri="{9D8B030D-6E8A-4147-A177-3AD203B41FA5}">
                      <a16:colId xmlns:a16="http://schemas.microsoft.com/office/drawing/2014/main" val="407711893"/>
                    </a:ext>
                  </a:extLst>
                </a:gridCol>
              </a:tblGrid>
              <a:tr h="754115">
                <a:tc>
                  <a:txBody>
                    <a:bodyPr/>
                    <a:lstStyle/>
                    <a:p>
                      <a:r>
                        <a:rPr lang="en-GB" dirty="0">
                          <a:solidFill>
                            <a:schemeClr val="tx2"/>
                          </a:solidFill>
                        </a:rPr>
                        <a:t>Action</a:t>
                      </a:r>
                    </a:p>
                    <a:p>
                      <a:r>
                        <a:rPr lang="en-GB" sz="1400" b="0" i="1" dirty="0">
                          <a:solidFill>
                            <a:schemeClr val="tx2"/>
                          </a:solidFill>
                        </a:rPr>
                        <a:t>e.g. practice team training held; reach out to local groups; put flowcharts in consultation room; put eligibility criteria in dispensary as reminder</a:t>
                      </a:r>
                    </a:p>
                  </a:txBody>
                  <a:tcPr/>
                </a:tc>
                <a:tc>
                  <a:txBody>
                    <a:bodyPr/>
                    <a:lstStyle/>
                    <a:p>
                      <a:r>
                        <a:rPr lang="en-GB" dirty="0">
                          <a:solidFill>
                            <a:schemeClr val="tx2"/>
                          </a:solidFill>
                        </a:rPr>
                        <a:t>Lead</a:t>
                      </a:r>
                    </a:p>
                    <a:p>
                      <a:r>
                        <a:rPr lang="en-GB" b="0" i="1" dirty="0">
                          <a:solidFill>
                            <a:schemeClr val="tx2"/>
                          </a:solidFill>
                        </a:rPr>
                        <a:t>e.g. dispenser, health champion, technician</a:t>
                      </a:r>
                    </a:p>
                  </a:txBody>
                  <a:tcPr/>
                </a:tc>
                <a:tc>
                  <a:txBody>
                    <a:bodyPr/>
                    <a:lstStyle/>
                    <a:p>
                      <a:r>
                        <a:rPr lang="en-GB" dirty="0">
                          <a:solidFill>
                            <a:schemeClr val="tx2"/>
                          </a:solidFill>
                        </a:rPr>
                        <a:t>Date to achieve</a:t>
                      </a:r>
                    </a:p>
                    <a:p>
                      <a:r>
                        <a:rPr lang="en-GB" b="0" i="1" dirty="0">
                          <a:solidFill>
                            <a:schemeClr val="tx2"/>
                          </a:solidFill>
                        </a:rPr>
                        <a:t>e.g. 31 October 2025</a:t>
                      </a:r>
                    </a:p>
                  </a:txBody>
                  <a:tcPr/>
                </a:tc>
                <a:extLst>
                  <a:ext uri="{0D108BD9-81ED-4DB2-BD59-A6C34878D82A}">
                    <a16:rowId xmlns:a16="http://schemas.microsoft.com/office/drawing/2014/main" val="1035436425"/>
                  </a:ext>
                </a:extLst>
              </a:tr>
              <a:tr h="329206">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99024031"/>
                  </a:ext>
                </a:extLst>
              </a:tr>
              <a:tr h="384787">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7475449"/>
                  </a:ext>
                </a:extLst>
              </a:tr>
              <a:tr h="367553">
                <a:tc>
                  <a:txBody>
                    <a:bodyPr/>
                    <a:lstStyle/>
                    <a:p>
                      <a:endParaRPr lang="en-GB" sz="1200" dirty="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2926098706"/>
                  </a:ext>
                </a:extLst>
              </a:tr>
              <a:tr h="340659">
                <a:tc>
                  <a:txBody>
                    <a:bodyPr/>
                    <a:lstStyle/>
                    <a:p>
                      <a:endParaRPr lang="en-GB" sz="120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1748788065"/>
                  </a:ext>
                </a:extLst>
              </a:tr>
              <a:tr h="324521">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864896021"/>
                  </a:ext>
                </a:extLst>
              </a:tr>
              <a:tr h="324521">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662258366"/>
                  </a:ext>
                </a:extLst>
              </a:tr>
              <a:tr h="324521">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7238466"/>
                  </a:ext>
                </a:extLst>
              </a:tr>
              <a:tr h="324521">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155384846"/>
                  </a:ext>
                </a:extLst>
              </a:tr>
              <a:tr h="324521">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616853763"/>
                  </a:ext>
                </a:extLst>
              </a:tr>
              <a:tr h="324521">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66781605"/>
                  </a:ext>
                </a:extLst>
              </a:tr>
              <a:tr h="324521">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46943201"/>
                  </a:ext>
                </a:extLst>
              </a:tr>
            </a:tbl>
          </a:graphicData>
        </a:graphic>
      </p:graphicFrame>
    </p:spTree>
    <p:extLst>
      <p:ext uri="{BB962C8B-B14F-4D97-AF65-F5344CB8AC3E}">
        <p14:creationId xmlns:p14="http://schemas.microsoft.com/office/powerpoint/2010/main" val="129382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2ECC2-7135-9EA7-CC37-33E0CC54117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DE29ACD-C894-FE4B-E52D-D4FA0F74704C}"/>
              </a:ext>
            </a:extLst>
          </p:cNvPr>
          <p:cNvSpPr txBox="1"/>
          <p:nvPr/>
        </p:nvSpPr>
        <p:spPr>
          <a:xfrm>
            <a:off x="661351" y="0"/>
            <a:ext cx="10869296" cy="1345625"/>
          </a:xfrm>
          <a:prstGeom prst="rect">
            <a:avLst/>
          </a:prstGeom>
          <a:noFill/>
        </p:spPr>
        <p:txBody>
          <a:bodyPr wrap="square">
            <a:spAutoFit/>
          </a:bodyPr>
          <a:lstStyle/>
          <a:p>
            <a:pPr>
              <a:lnSpc>
                <a:spcPct val="115000"/>
              </a:lnSpc>
            </a:pPr>
            <a:r>
              <a:rPr lang="en-GB" sz="3200" b="1" dirty="0">
                <a:solidFill>
                  <a:srgbClr val="0072CE"/>
                </a:solidFill>
                <a:latin typeface="Mokoko Medium"/>
                <a:ea typeface="Calibri" panose="020F0502020204030204" pitchFamily="34" charset="0"/>
              </a:rPr>
              <a:t>ABPM Conversation Starters</a:t>
            </a:r>
            <a:endParaRPr lang="en-GB" sz="3200" b="1" dirty="0">
              <a:solidFill>
                <a:srgbClr val="0072CE"/>
              </a:solidFill>
              <a:effectLst/>
              <a:latin typeface="Mokoko Medium"/>
              <a:ea typeface="Calibri" panose="020F0502020204030204" pitchFamily="34" charset="0"/>
            </a:endParaRPr>
          </a:p>
          <a:p>
            <a:pPr>
              <a:lnSpc>
                <a:spcPct val="115000"/>
              </a:lnSpc>
              <a:spcBef>
                <a:spcPts val="1200"/>
              </a:spcBef>
              <a:spcAft>
                <a:spcPts val="1200"/>
              </a:spcAft>
            </a:pPr>
            <a:endParaRPr lang="en-GB" sz="3200" b="1" dirty="0">
              <a:solidFill>
                <a:srgbClr val="0072CE"/>
              </a:solidFill>
              <a:effectLst/>
              <a:latin typeface="Mokoko Medium"/>
              <a:ea typeface="Calibri" panose="020F0502020204030204" pitchFamily="34" charset="0"/>
            </a:endParaRPr>
          </a:p>
        </p:txBody>
      </p:sp>
      <p:sp>
        <p:nvSpPr>
          <p:cNvPr id="3" name="Speech Bubble: Rectangle 2">
            <a:extLst>
              <a:ext uri="{FF2B5EF4-FFF2-40B4-BE49-F238E27FC236}">
                <a16:creationId xmlns:a16="http://schemas.microsoft.com/office/drawing/2014/main" id="{E3C766B4-1E0D-F4E8-B489-BB06D6A64911}"/>
              </a:ext>
            </a:extLst>
          </p:cNvPr>
          <p:cNvSpPr/>
          <p:nvPr/>
        </p:nvSpPr>
        <p:spPr>
          <a:xfrm>
            <a:off x="331694" y="1009219"/>
            <a:ext cx="3236259" cy="2510117"/>
          </a:xfrm>
          <a:prstGeom prst="wedgeRectCallo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solidFill>
                  <a:schemeClr val="tx2"/>
                </a:solidFill>
              </a:rPr>
              <a:t>“That reading is elevated, and sometimes that can be a one-off. The best way to be sure is with a monitor that measures your blood pressure at different times throughout the day. We can arrange that for you here as part of our NHS service."</a:t>
            </a:r>
          </a:p>
        </p:txBody>
      </p:sp>
      <p:sp>
        <p:nvSpPr>
          <p:cNvPr id="4" name="Speech Bubble: Rectangle 3">
            <a:extLst>
              <a:ext uri="{FF2B5EF4-FFF2-40B4-BE49-F238E27FC236}">
                <a16:creationId xmlns:a16="http://schemas.microsoft.com/office/drawing/2014/main" id="{36BA5E89-16A5-A7D2-28C7-C4B67F37BE9F}"/>
              </a:ext>
            </a:extLst>
          </p:cNvPr>
          <p:cNvSpPr/>
          <p:nvPr/>
        </p:nvSpPr>
        <p:spPr>
          <a:xfrm>
            <a:off x="4516480" y="672812"/>
            <a:ext cx="3236259" cy="2510117"/>
          </a:xfrm>
          <a:prstGeom prst="wedgeRectCallout">
            <a:avLst>
              <a:gd name="adj1" fmla="val 32076"/>
              <a:gd name="adj2" fmla="val -6285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solidFill>
                  <a:schemeClr val="tx2"/>
                </a:solidFill>
              </a:rPr>
              <a:t>"I see your blood pressure reading is a bit high today. We offer an NHS service that provides a monitor you can wear for the day. This gives your GP a much more accurate picture of your blood pressure while you go about your </a:t>
            </a:r>
            <a:r>
              <a:rPr lang="en-GB">
                <a:solidFill>
                  <a:schemeClr val="tx2"/>
                </a:solidFill>
              </a:rPr>
              <a:t>normal routine."</a:t>
            </a:r>
            <a:endParaRPr lang="en-GB" dirty="0">
              <a:solidFill>
                <a:schemeClr val="tx2"/>
              </a:solidFill>
            </a:endParaRPr>
          </a:p>
        </p:txBody>
      </p:sp>
      <p:sp>
        <p:nvSpPr>
          <p:cNvPr id="5" name="Speech Bubble: Rectangle 4">
            <a:extLst>
              <a:ext uri="{FF2B5EF4-FFF2-40B4-BE49-F238E27FC236}">
                <a16:creationId xmlns:a16="http://schemas.microsoft.com/office/drawing/2014/main" id="{AE9AB76F-0AF2-0B53-DEF0-52A0842C4B1E}"/>
              </a:ext>
            </a:extLst>
          </p:cNvPr>
          <p:cNvSpPr/>
          <p:nvPr/>
        </p:nvSpPr>
        <p:spPr>
          <a:xfrm>
            <a:off x="1949823" y="3765177"/>
            <a:ext cx="3236259" cy="2510117"/>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“Since your blood pressure is a bit high, we can arrange for you to use an ambulatory blood pressure monitor. It's a small device you wear that automatically takes your blood pressure at intervals while you're at home. It's the gold standard for checking blood pressure and will give your GP the most accurate information”</a:t>
            </a:r>
          </a:p>
        </p:txBody>
      </p:sp>
      <p:sp>
        <p:nvSpPr>
          <p:cNvPr id="9" name="Speech Bubble: Rectangle 8">
            <a:extLst>
              <a:ext uri="{FF2B5EF4-FFF2-40B4-BE49-F238E27FC236}">
                <a16:creationId xmlns:a16="http://schemas.microsoft.com/office/drawing/2014/main" id="{17985F0C-18A8-8BCC-078D-437010DE565F}"/>
              </a:ext>
            </a:extLst>
          </p:cNvPr>
          <p:cNvSpPr/>
          <p:nvPr/>
        </p:nvSpPr>
        <p:spPr>
          <a:xfrm>
            <a:off x="8701266" y="1009219"/>
            <a:ext cx="3236259" cy="2510117"/>
          </a:xfrm>
          <a:prstGeom prst="wedgeRectCallout">
            <a:avLst>
              <a:gd name="adj1" fmla="val 26535"/>
              <a:gd name="adj2" fmla="val 65714"/>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solidFill>
                  <a:schemeClr val="tx2"/>
                </a:solidFill>
              </a:rPr>
              <a:t>“A single high reading doesn't necessarily mean you have high blood pressure. The best way to find out is to take multiple readings. We can give you a monitor to take home that does this for you automatically, and we'll send the results to your GP.”</a:t>
            </a:r>
          </a:p>
        </p:txBody>
      </p:sp>
      <p:sp>
        <p:nvSpPr>
          <p:cNvPr id="10" name="Speech Bubble: Rectangle 9">
            <a:extLst>
              <a:ext uri="{FF2B5EF4-FFF2-40B4-BE49-F238E27FC236}">
                <a16:creationId xmlns:a16="http://schemas.microsoft.com/office/drawing/2014/main" id="{59065907-6003-3A8B-123B-738E1FC2D2C0}"/>
              </a:ext>
            </a:extLst>
          </p:cNvPr>
          <p:cNvSpPr/>
          <p:nvPr/>
        </p:nvSpPr>
        <p:spPr>
          <a:xfrm>
            <a:off x="6095999" y="3765176"/>
            <a:ext cx="3236259" cy="2510117"/>
          </a:xfrm>
          <a:prstGeom prst="wedgeRectCallout">
            <a:avLst>
              <a:gd name="adj1" fmla="val 34015"/>
              <a:gd name="adj2" fmla="val 6464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solidFill>
                  <a:schemeClr val="tx2"/>
                </a:solidFill>
              </a:rPr>
              <a:t>“That reading is elevated. As part of a new NHS service, we can provide you with a blood pressure monitor that takes a series of readings throughout the day. This is much more accurate than a single reading and helps us see what's really going on.”</a:t>
            </a:r>
          </a:p>
        </p:txBody>
      </p:sp>
    </p:spTree>
    <p:extLst>
      <p:ext uri="{BB962C8B-B14F-4D97-AF65-F5344CB8AC3E}">
        <p14:creationId xmlns:p14="http://schemas.microsoft.com/office/powerpoint/2010/main" val="4226374178"/>
      </p:ext>
    </p:extLst>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EF403-7F44-489F-B71F-283D01D98A43}" vid="{1473204A-CD99-49A4-B5F8-A72D92BFEE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C6967E194DD64494AD0E6C8A735052" ma:contentTypeVersion="15" ma:contentTypeDescription="Create a new document." ma:contentTypeScope="" ma:versionID="251582acfe5404d88e49187a1c99b3b6">
  <xsd:schema xmlns:xsd="http://www.w3.org/2001/XMLSchema" xmlns:xs="http://www.w3.org/2001/XMLSchema" xmlns:p="http://schemas.microsoft.com/office/2006/metadata/properties" xmlns:ns2="fd8cfb47-6e6d-4a00-897e-c9ea5d93a153" xmlns:ns3="69cea5db-7e02-4431-9b5c-aa450fecd605" targetNamespace="http://schemas.microsoft.com/office/2006/metadata/properties" ma:root="true" ma:fieldsID="9180dedea6d2ac5cd6e8cab6325890c8" ns2:_="" ns3:_="">
    <xsd:import namespace="fd8cfb47-6e6d-4a00-897e-c9ea5d93a153"/>
    <xsd:import namespace="69cea5db-7e02-4431-9b5c-aa450fecd6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cfb47-6e6d-4a00-897e-c9ea5d93a1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462a569-a05e-49e1-9719-db90646bb6c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cea5db-7e02-4431-9b5c-aa450fecd60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9e2576d-9978-408a-b310-4f73eae30ec4}" ma:internalName="TaxCatchAll" ma:showField="CatchAllData" ma:web="69cea5db-7e02-4431-9b5c-aa450fecd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9cea5db-7e02-4431-9b5c-aa450fecd605" xsi:nil="true"/>
    <lcf76f155ced4ddcb4097134ff3c332f xmlns="fd8cfb47-6e6d-4a00-897e-c9ea5d93a1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C7099F-39E8-4738-9EAE-C003CC019DBD}">
  <ds:schemaRefs>
    <ds:schemaRef ds:uri="http://schemas.microsoft.com/sharepoint/v3/contenttype/forms"/>
  </ds:schemaRefs>
</ds:datastoreItem>
</file>

<file path=customXml/itemProps2.xml><?xml version="1.0" encoding="utf-8"?>
<ds:datastoreItem xmlns:ds="http://schemas.openxmlformats.org/officeDocument/2006/customXml" ds:itemID="{D0919538-62B8-4672-93CF-94169D1CECD0}"/>
</file>

<file path=customXml/itemProps3.xml><?xml version="1.0" encoding="utf-8"?>
<ds:datastoreItem xmlns:ds="http://schemas.openxmlformats.org/officeDocument/2006/customXml" ds:itemID="{FE78B28F-4F9D-4FB4-97AD-5B596FFEF21C}"/>
</file>

<file path=docProps/app.xml><?xml version="1.0" encoding="utf-8"?>
<Properties xmlns="http://schemas.openxmlformats.org/officeDocument/2006/extended-properties" xmlns:vt="http://schemas.openxmlformats.org/officeDocument/2006/docPropsVTypes">
  <Template>LPC Presentation Template</Template>
  <TotalTime>860</TotalTime>
  <Words>1177</Words>
  <Application>Microsoft Office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DM Sans</vt:lpstr>
      <vt:lpstr>Mokoko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is your title slide</dc:title>
  <dc:creator>Lorna Girling</dc:creator>
  <cp:lastModifiedBy>Helen Musson</cp:lastModifiedBy>
  <cp:revision>15</cp:revision>
  <dcterms:created xsi:type="dcterms:W3CDTF">2024-02-07T11:39:33Z</dcterms:created>
  <dcterms:modified xsi:type="dcterms:W3CDTF">2025-09-25T07:49:54Z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0x0101003EC6967E194DD64494AD0E6C8A735052</vt:lpwstr>
  </property>
</Properties>
</file>